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73"/>
  </p:notesMasterIdLst>
  <p:handoutMasterIdLst>
    <p:handoutMasterId r:id="rId74"/>
  </p:handoutMasterIdLst>
  <p:sldIdLst>
    <p:sldId id="300" r:id="rId2"/>
    <p:sldId id="302" r:id="rId3"/>
    <p:sldId id="315" r:id="rId4"/>
    <p:sldId id="517" r:id="rId5"/>
    <p:sldId id="516" r:id="rId6"/>
    <p:sldId id="393" r:id="rId7"/>
    <p:sldId id="459" r:id="rId8"/>
    <p:sldId id="461" r:id="rId9"/>
    <p:sldId id="462" r:id="rId10"/>
    <p:sldId id="463" r:id="rId11"/>
    <p:sldId id="464" r:id="rId12"/>
    <p:sldId id="465" r:id="rId13"/>
    <p:sldId id="466" r:id="rId14"/>
    <p:sldId id="472" r:id="rId15"/>
    <p:sldId id="473" r:id="rId16"/>
    <p:sldId id="477" r:id="rId17"/>
    <p:sldId id="478" r:id="rId18"/>
    <p:sldId id="479" r:id="rId19"/>
    <p:sldId id="480" r:id="rId20"/>
    <p:sldId id="481" r:id="rId21"/>
    <p:sldId id="482" r:id="rId22"/>
    <p:sldId id="421" r:id="rId23"/>
    <p:sldId id="422" r:id="rId24"/>
    <p:sldId id="423" r:id="rId25"/>
    <p:sldId id="424" r:id="rId26"/>
    <p:sldId id="427" r:id="rId27"/>
    <p:sldId id="428" r:id="rId28"/>
    <p:sldId id="429" r:id="rId29"/>
    <p:sldId id="430" r:id="rId30"/>
    <p:sldId id="483" r:id="rId31"/>
    <p:sldId id="484" r:id="rId32"/>
    <p:sldId id="485" r:id="rId33"/>
    <p:sldId id="486" r:id="rId34"/>
    <p:sldId id="487" r:id="rId35"/>
    <p:sldId id="489" r:id="rId36"/>
    <p:sldId id="508" r:id="rId37"/>
    <p:sldId id="509" r:id="rId38"/>
    <p:sldId id="510" r:id="rId39"/>
    <p:sldId id="511" r:id="rId40"/>
    <p:sldId id="512" r:id="rId41"/>
    <p:sldId id="513" r:id="rId42"/>
    <p:sldId id="514" r:id="rId43"/>
    <p:sldId id="523" r:id="rId44"/>
    <p:sldId id="323" r:id="rId45"/>
    <p:sldId id="332" r:id="rId46"/>
    <p:sldId id="333" r:id="rId47"/>
    <p:sldId id="334" r:id="rId48"/>
    <p:sldId id="420" r:id="rId49"/>
    <p:sldId id="515" r:id="rId50"/>
    <p:sldId id="324" r:id="rId51"/>
    <p:sldId id="451" r:id="rId52"/>
    <p:sldId id="450" r:id="rId53"/>
    <p:sldId id="525" r:id="rId54"/>
    <p:sldId id="526" r:id="rId55"/>
    <p:sldId id="527" r:id="rId56"/>
    <p:sldId id="528" r:id="rId57"/>
    <p:sldId id="497" r:id="rId58"/>
    <p:sldId id="498" r:id="rId59"/>
    <p:sldId id="499" r:id="rId60"/>
    <p:sldId id="501" r:id="rId61"/>
    <p:sldId id="502" r:id="rId62"/>
    <p:sldId id="503" r:id="rId63"/>
    <p:sldId id="524" r:id="rId64"/>
    <p:sldId id="504" r:id="rId65"/>
    <p:sldId id="500" r:id="rId66"/>
    <p:sldId id="505" r:id="rId67"/>
    <p:sldId id="447" r:id="rId68"/>
    <p:sldId id="439" r:id="rId69"/>
    <p:sldId id="441" r:id="rId70"/>
    <p:sldId id="445" r:id="rId71"/>
    <p:sldId id="304" r:id="rId72"/>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1pPr>
    <a:lvl2pPr marL="4572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2pPr>
    <a:lvl3pPr marL="9144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3pPr>
    <a:lvl4pPr marL="13716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4pPr>
    <a:lvl5pPr marL="18288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4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4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4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4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000080"/>
    <a:srgbClr val="666666"/>
    <a:srgbClr val="C00000"/>
    <a:srgbClr val="4C4C4C"/>
    <a:srgbClr val="17365D"/>
    <a:srgbClr val="1006E0"/>
    <a:srgbClr val="2D7B41"/>
    <a:srgbClr val="211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77700" autoAdjust="0"/>
  </p:normalViewPr>
  <p:slideViewPr>
    <p:cSldViewPr>
      <p:cViewPr varScale="1">
        <p:scale>
          <a:sx n="50" d="100"/>
          <a:sy n="50" d="100"/>
        </p:scale>
        <p:origin x="176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44" d="100"/>
          <a:sy n="144" d="100"/>
        </p:scale>
        <p:origin x="-3616" y="-1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73269B-3C87-4A56-9810-2BAD5C7E3F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9605C5-3CF0-485E-A8D7-3DE3408C5A31}">
      <dgm:prSet phldrT="[Text]"/>
      <dgm:spPr>
        <a:xfrm>
          <a:off x="4199334" y="2645"/>
          <a:ext cx="2706687" cy="1624012"/>
        </a:xfrm>
        <a:prstGeom prst="rect">
          <a:avLst/>
        </a:prstGeom>
        <a:solidFill>
          <a:srgbClr val="00408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SCOTUS</a:t>
          </a:r>
        </a:p>
      </dgm:t>
    </dgm:pt>
    <dgm:pt modelId="{D979F365-02F9-45F9-8F27-6E9681A1FC41}" type="parTrans" cxnId="{DABB1C9F-C3A7-4764-B9AD-7069629383D8}">
      <dgm:prSet/>
      <dgm:spPr/>
      <dgm:t>
        <a:bodyPr/>
        <a:lstStyle/>
        <a:p>
          <a:endParaRPr lang="en-US"/>
        </a:p>
      </dgm:t>
    </dgm:pt>
    <dgm:pt modelId="{2AB5B3C1-B524-4E5B-B1C2-14F121736886}" type="sibTrans" cxnId="{DABB1C9F-C3A7-4764-B9AD-7069629383D8}">
      <dgm:prSet/>
      <dgm:spPr/>
      <dgm:t>
        <a:bodyPr/>
        <a:lstStyle/>
        <a:p>
          <a:endParaRPr lang="en-US"/>
        </a:p>
      </dgm:t>
    </dgm:pt>
    <dgm:pt modelId="{BB127478-4479-46C1-B772-C0572C62E378}">
      <dgm:prSet phldrT="[Text]"/>
      <dgm:spPr>
        <a:xfrm>
          <a:off x="1221978" y="1897327"/>
          <a:ext cx="2706687" cy="1624012"/>
        </a:xfrm>
        <a:prstGeom prst="rect">
          <a:avLst/>
        </a:prstGeom>
        <a:solidFill>
          <a:srgbClr val="00408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Circuit Cases</a:t>
          </a:r>
        </a:p>
      </dgm:t>
    </dgm:pt>
    <dgm:pt modelId="{57145492-EE97-43F4-A686-C2CFE07B99C3}" type="parTrans" cxnId="{7A39B9BD-46A3-456A-B052-1E1501E11E52}">
      <dgm:prSet/>
      <dgm:spPr/>
      <dgm:t>
        <a:bodyPr/>
        <a:lstStyle/>
        <a:p>
          <a:endParaRPr lang="en-US"/>
        </a:p>
      </dgm:t>
    </dgm:pt>
    <dgm:pt modelId="{97CF99F5-79B9-4BA7-9557-F1A76C424712}" type="sibTrans" cxnId="{7A39B9BD-46A3-456A-B052-1E1501E11E52}">
      <dgm:prSet/>
      <dgm:spPr/>
      <dgm:t>
        <a:bodyPr/>
        <a:lstStyle/>
        <a:p>
          <a:endParaRPr lang="en-US"/>
        </a:p>
      </dgm:t>
    </dgm:pt>
    <dgm:pt modelId="{B0170E26-F36B-4393-99AC-86DD1BB8AA7C}">
      <dgm:prSet phldrT="[Text]"/>
      <dgm:spPr>
        <a:xfrm>
          <a:off x="4199334" y="1897327"/>
          <a:ext cx="2706687" cy="1624012"/>
        </a:xfrm>
        <a:prstGeom prst="rect">
          <a:avLst/>
        </a:prstGeom>
        <a:solidFill>
          <a:srgbClr val="00408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Civil Rights Enforcement</a:t>
          </a:r>
        </a:p>
      </dgm:t>
    </dgm:pt>
    <dgm:pt modelId="{0411320D-430B-4D92-8778-8D8D64B3B1FE}" type="parTrans" cxnId="{37B91E6D-C982-40A6-864F-A6DA4A36EB2F}">
      <dgm:prSet/>
      <dgm:spPr/>
      <dgm:t>
        <a:bodyPr/>
        <a:lstStyle/>
        <a:p>
          <a:endParaRPr lang="en-US"/>
        </a:p>
      </dgm:t>
    </dgm:pt>
    <dgm:pt modelId="{A8D881B2-4755-4548-94D6-31540224BF6E}" type="sibTrans" cxnId="{37B91E6D-C982-40A6-864F-A6DA4A36EB2F}">
      <dgm:prSet/>
      <dgm:spPr/>
      <dgm:t>
        <a:bodyPr/>
        <a:lstStyle/>
        <a:p>
          <a:endParaRPr lang="en-US"/>
        </a:p>
      </dgm:t>
    </dgm:pt>
    <dgm:pt modelId="{A3582801-F9CD-456C-BF9F-532CBC9C5635}">
      <dgm:prSet phldrT="[Text]"/>
      <dgm:spPr>
        <a:xfrm>
          <a:off x="4199334" y="1897327"/>
          <a:ext cx="2706687" cy="1624012"/>
        </a:xfrm>
        <a:solidFill>
          <a:srgbClr val="00408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Federal Statutes and Regulations</a:t>
          </a:r>
        </a:p>
      </dgm:t>
    </dgm:pt>
    <dgm:pt modelId="{95820AEF-B79C-432A-8BEF-DD19CF77B469}" type="parTrans" cxnId="{0CCDF842-C839-4B83-B202-D3F70921C74F}">
      <dgm:prSet/>
      <dgm:spPr/>
      <dgm:t>
        <a:bodyPr/>
        <a:lstStyle/>
        <a:p>
          <a:endParaRPr lang="en-US"/>
        </a:p>
      </dgm:t>
    </dgm:pt>
    <dgm:pt modelId="{FA788482-BAC6-4E4E-A8A8-A5AB4E56A232}" type="sibTrans" cxnId="{0CCDF842-C839-4B83-B202-D3F70921C74F}">
      <dgm:prSet/>
      <dgm:spPr/>
      <dgm:t>
        <a:bodyPr/>
        <a:lstStyle/>
        <a:p>
          <a:endParaRPr lang="en-US"/>
        </a:p>
      </dgm:t>
    </dgm:pt>
    <dgm:pt modelId="{1841B0B6-740C-49DE-AEB6-8B5DDD2773E4}">
      <dgm:prSet/>
      <dgm:spPr>
        <a:solidFill>
          <a:srgbClr val="004080"/>
        </a:solidFill>
      </dgm:spPr>
      <dgm:t>
        <a:bodyPr/>
        <a:lstStyle/>
        <a:p>
          <a:r>
            <a:rPr lang="en-US" dirty="0">
              <a:solidFill>
                <a:schemeClr val="bg1"/>
              </a:solidFill>
            </a:rPr>
            <a:t>Immigration Enforcement</a:t>
          </a:r>
        </a:p>
      </dgm:t>
    </dgm:pt>
    <dgm:pt modelId="{2EAFB548-1722-4C93-9D8D-049BC4255D3C}" type="parTrans" cxnId="{FD630FC8-5CE9-4812-876D-710660C4222E}">
      <dgm:prSet/>
      <dgm:spPr/>
    </dgm:pt>
    <dgm:pt modelId="{C072B08B-4E09-4AF4-BEFD-44803C174CF6}" type="sibTrans" cxnId="{FD630FC8-5CE9-4812-876D-710660C4222E}">
      <dgm:prSet/>
      <dgm:spPr/>
    </dgm:pt>
    <dgm:pt modelId="{6F71C4E2-E7EC-4430-AB8E-D306E0198736}" type="pres">
      <dgm:prSet presAssocID="{6073269B-3C87-4A56-9810-2BAD5C7E3F45}" presName="diagram" presStyleCnt="0">
        <dgm:presLayoutVars>
          <dgm:dir/>
          <dgm:resizeHandles val="exact"/>
        </dgm:presLayoutVars>
      </dgm:prSet>
      <dgm:spPr/>
    </dgm:pt>
    <dgm:pt modelId="{B4BBC9EF-761F-4C45-AFB1-DA326D147721}" type="pres">
      <dgm:prSet presAssocID="{C79605C5-3CF0-485E-A8D7-3DE3408C5A31}" presName="node" presStyleLbl="node1" presStyleIdx="0" presStyleCnt="5" custLinFactNeighborX="-103" custLinFactNeighborY="4529">
        <dgm:presLayoutVars>
          <dgm:bulletEnabled val="1"/>
        </dgm:presLayoutVars>
      </dgm:prSet>
      <dgm:spPr/>
    </dgm:pt>
    <dgm:pt modelId="{83A67EAB-A448-4057-9924-1786C0CC6BE0}" type="pres">
      <dgm:prSet presAssocID="{2AB5B3C1-B524-4E5B-B1C2-14F121736886}" presName="sibTrans" presStyleCnt="0"/>
      <dgm:spPr/>
    </dgm:pt>
    <dgm:pt modelId="{E4D3FD85-2224-4FF4-8E29-44FCD6CE8981}" type="pres">
      <dgm:prSet presAssocID="{BB127478-4479-46C1-B772-C0572C62E378}" presName="node" presStyleLbl="node1" presStyleIdx="1" presStyleCnt="5">
        <dgm:presLayoutVars>
          <dgm:bulletEnabled val="1"/>
        </dgm:presLayoutVars>
      </dgm:prSet>
      <dgm:spPr/>
    </dgm:pt>
    <dgm:pt modelId="{55B9BD3F-AF19-4C7C-BF02-A2F4907FFFCD}" type="pres">
      <dgm:prSet presAssocID="{97CF99F5-79B9-4BA7-9557-F1A76C424712}" presName="sibTrans" presStyleCnt="0"/>
      <dgm:spPr/>
    </dgm:pt>
    <dgm:pt modelId="{58C9D6C3-D3A1-4FBA-80D1-E4BB08817F1B}" type="pres">
      <dgm:prSet presAssocID="{B0170E26-F36B-4393-99AC-86DD1BB8AA7C}" presName="node" presStyleLbl="node1" presStyleIdx="2" presStyleCnt="5">
        <dgm:presLayoutVars>
          <dgm:bulletEnabled val="1"/>
        </dgm:presLayoutVars>
      </dgm:prSet>
      <dgm:spPr/>
    </dgm:pt>
    <dgm:pt modelId="{4FF8C9A6-EE67-4438-8BE2-29C5F5B13735}" type="pres">
      <dgm:prSet presAssocID="{A8D881B2-4755-4548-94D6-31540224BF6E}" presName="sibTrans" presStyleCnt="0"/>
      <dgm:spPr/>
    </dgm:pt>
    <dgm:pt modelId="{C86F63BF-48E2-4CEF-9757-2F519CAFA3A4}" type="pres">
      <dgm:prSet presAssocID="{A3582801-F9CD-456C-BF9F-532CBC9C5635}" presName="node" presStyleLbl="node1" presStyleIdx="3" presStyleCnt="5">
        <dgm:presLayoutVars>
          <dgm:bulletEnabled val="1"/>
        </dgm:presLayoutVars>
      </dgm:prSet>
      <dgm:spPr>
        <a:prstGeom prst="rect">
          <a:avLst/>
        </a:prstGeom>
      </dgm:spPr>
    </dgm:pt>
    <dgm:pt modelId="{C239290D-8A1C-40FE-A858-24AA4DD4BDE8}" type="pres">
      <dgm:prSet presAssocID="{FA788482-BAC6-4E4E-A8A8-A5AB4E56A232}" presName="sibTrans" presStyleCnt="0"/>
      <dgm:spPr/>
    </dgm:pt>
    <dgm:pt modelId="{9622EA6A-9700-4455-9384-0D702EC36B28}" type="pres">
      <dgm:prSet presAssocID="{1841B0B6-740C-49DE-AEB6-8B5DDD2773E4}" presName="node" presStyleLbl="node1" presStyleIdx="4" presStyleCnt="5">
        <dgm:presLayoutVars>
          <dgm:bulletEnabled val="1"/>
        </dgm:presLayoutVars>
      </dgm:prSet>
      <dgm:spPr/>
    </dgm:pt>
  </dgm:ptLst>
  <dgm:cxnLst>
    <dgm:cxn modelId="{8D3D0D1D-DAD5-4EE9-A7A7-EEF0B3D69482}" type="presOf" srcId="{A3582801-F9CD-456C-BF9F-532CBC9C5635}" destId="{C86F63BF-48E2-4CEF-9757-2F519CAFA3A4}" srcOrd="0" destOrd="0" presId="urn:microsoft.com/office/officeart/2005/8/layout/default"/>
    <dgm:cxn modelId="{D43C0132-D1E3-4B66-8151-69921A1F6B6B}" type="presOf" srcId="{1841B0B6-740C-49DE-AEB6-8B5DDD2773E4}" destId="{9622EA6A-9700-4455-9384-0D702EC36B28}" srcOrd="0" destOrd="0" presId="urn:microsoft.com/office/officeart/2005/8/layout/default"/>
    <dgm:cxn modelId="{0CCDF842-C839-4B83-B202-D3F70921C74F}" srcId="{6073269B-3C87-4A56-9810-2BAD5C7E3F45}" destId="{A3582801-F9CD-456C-BF9F-532CBC9C5635}" srcOrd="3" destOrd="0" parTransId="{95820AEF-B79C-432A-8BEF-DD19CF77B469}" sibTransId="{FA788482-BAC6-4E4E-A8A8-A5AB4E56A232}"/>
    <dgm:cxn modelId="{37B91E6D-C982-40A6-864F-A6DA4A36EB2F}" srcId="{6073269B-3C87-4A56-9810-2BAD5C7E3F45}" destId="{B0170E26-F36B-4393-99AC-86DD1BB8AA7C}" srcOrd="2" destOrd="0" parTransId="{0411320D-430B-4D92-8778-8D8D64B3B1FE}" sibTransId="{A8D881B2-4755-4548-94D6-31540224BF6E}"/>
    <dgm:cxn modelId="{AD52F44E-E288-4939-97DA-DEC1B58D4BDD}" type="presOf" srcId="{6073269B-3C87-4A56-9810-2BAD5C7E3F45}" destId="{6F71C4E2-E7EC-4430-AB8E-D306E0198736}" srcOrd="0" destOrd="0" presId="urn:microsoft.com/office/officeart/2005/8/layout/default"/>
    <dgm:cxn modelId="{36D5C684-CBF7-424D-B2FC-77E7F15A50C3}" type="presOf" srcId="{C79605C5-3CF0-485E-A8D7-3DE3408C5A31}" destId="{B4BBC9EF-761F-4C45-AFB1-DA326D147721}" srcOrd="0" destOrd="0" presId="urn:microsoft.com/office/officeart/2005/8/layout/default"/>
    <dgm:cxn modelId="{DABB1C9F-C3A7-4764-B9AD-7069629383D8}" srcId="{6073269B-3C87-4A56-9810-2BAD5C7E3F45}" destId="{C79605C5-3CF0-485E-A8D7-3DE3408C5A31}" srcOrd="0" destOrd="0" parTransId="{D979F365-02F9-45F9-8F27-6E9681A1FC41}" sibTransId="{2AB5B3C1-B524-4E5B-B1C2-14F121736886}"/>
    <dgm:cxn modelId="{3DD90BB3-B707-46E2-BFCA-6DC21D72DC39}" type="presOf" srcId="{BB127478-4479-46C1-B772-C0572C62E378}" destId="{E4D3FD85-2224-4FF4-8E29-44FCD6CE8981}" srcOrd="0" destOrd="0" presId="urn:microsoft.com/office/officeart/2005/8/layout/default"/>
    <dgm:cxn modelId="{7A39B9BD-46A3-456A-B052-1E1501E11E52}" srcId="{6073269B-3C87-4A56-9810-2BAD5C7E3F45}" destId="{BB127478-4479-46C1-B772-C0572C62E378}" srcOrd="1" destOrd="0" parTransId="{57145492-EE97-43F4-A686-C2CFE07B99C3}" sibTransId="{97CF99F5-79B9-4BA7-9557-F1A76C424712}"/>
    <dgm:cxn modelId="{FD630FC8-5CE9-4812-876D-710660C4222E}" srcId="{6073269B-3C87-4A56-9810-2BAD5C7E3F45}" destId="{1841B0B6-740C-49DE-AEB6-8B5DDD2773E4}" srcOrd="4" destOrd="0" parTransId="{2EAFB548-1722-4C93-9D8D-049BC4255D3C}" sibTransId="{C072B08B-4E09-4AF4-BEFD-44803C174CF6}"/>
    <dgm:cxn modelId="{5848E1FC-6E63-4411-B498-872B86BA4BAD}" type="presOf" srcId="{B0170E26-F36B-4393-99AC-86DD1BB8AA7C}" destId="{58C9D6C3-D3A1-4FBA-80D1-E4BB08817F1B}" srcOrd="0" destOrd="0" presId="urn:microsoft.com/office/officeart/2005/8/layout/default"/>
    <dgm:cxn modelId="{D139F515-1118-427F-A1D8-0ACA9127000B}" type="presParOf" srcId="{6F71C4E2-E7EC-4430-AB8E-D306E0198736}" destId="{B4BBC9EF-761F-4C45-AFB1-DA326D147721}" srcOrd="0" destOrd="0" presId="urn:microsoft.com/office/officeart/2005/8/layout/default"/>
    <dgm:cxn modelId="{3F40EF2F-C701-48F6-8ED3-DC2BFE0CECC7}" type="presParOf" srcId="{6F71C4E2-E7EC-4430-AB8E-D306E0198736}" destId="{83A67EAB-A448-4057-9924-1786C0CC6BE0}" srcOrd="1" destOrd="0" presId="urn:microsoft.com/office/officeart/2005/8/layout/default"/>
    <dgm:cxn modelId="{CB69EF8B-3526-4B49-B5C2-8993FBF62A5F}" type="presParOf" srcId="{6F71C4E2-E7EC-4430-AB8E-D306E0198736}" destId="{E4D3FD85-2224-4FF4-8E29-44FCD6CE8981}" srcOrd="2" destOrd="0" presId="urn:microsoft.com/office/officeart/2005/8/layout/default"/>
    <dgm:cxn modelId="{ACC3C557-EA5B-4393-BB34-8BE7AFCAC192}" type="presParOf" srcId="{6F71C4E2-E7EC-4430-AB8E-D306E0198736}" destId="{55B9BD3F-AF19-4C7C-BF02-A2F4907FFFCD}" srcOrd="3" destOrd="0" presId="urn:microsoft.com/office/officeart/2005/8/layout/default"/>
    <dgm:cxn modelId="{432E6A4A-838C-4C99-B428-E2384F68BA8F}" type="presParOf" srcId="{6F71C4E2-E7EC-4430-AB8E-D306E0198736}" destId="{58C9D6C3-D3A1-4FBA-80D1-E4BB08817F1B}" srcOrd="4" destOrd="0" presId="urn:microsoft.com/office/officeart/2005/8/layout/default"/>
    <dgm:cxn modelId="{E74D5BF5-103F-46E0-A3B2-5BD78982D043}" type="presParOf" srcId="{6F71C4E2-E7EC-4430-AB8E-D306E0198736}" destId="{4FF8C9A6-EE67-4438-8BE2-29C5F5B13735}" srcOrd="5" destOrd="0" presId="urn:microsoft.com/office/officeart/2005/8/layout/default"/>
    <dgm:cxn modelId="{6274537C-695D-4792-B72F-18766ECDE057}" type="presParOf" srcId="{6F71C4E2-E7EC-4430-AB8E-D306E0198736}" destId="{C86F63BF-48E2-4CEF-9757-2F519CAFA3A4}" srcOrd="6" destOrd="0" presId="urn:microsoft.com/office/officeart/2005/8/layout/default"/>
    <dgm:cxn modelId="{E4207E86-FA05-46FA-B292-88216C6B2F64}" type="presParOf" srcId="{6F71C4E2-E7EC-4430-AB8E-D306E0198736}" destId="{C239290D-8A1C-40FE-A858-24AA4DD4BDE8}" srcOrd="7" destOrd="0" presId="urn:microsoft.com/office/officeart/2005/8/layout/default"/>
    <dgm:cxn modelId="{8E3C08D1-F8BE-41A2-87DF-C67E91D52E4C}" type="presParOf" srcId="{6F71C4E2-E7EC-4430-AB8E-D306E0198736}" destId="{9622EA6A-9700-4455-9384-0D702EC36B2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73269B-3C87-4A56-9810-2BAD5C7E3F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9605C5-3CF0-485E-A8D7-3DE3408C5A31}">
      <dgm:prSet phldrT="[Text]"/>
      <dgm:spPr>
        <a:xfrm>
          <a:off x="4199334" y="2645"/>
          <a:ext cx="2706687" cy="1624012"/>
        </a:xfrm>
        <a:prstGeom prst="rect">
          <a:avLst/>
        </a:prstGeom>
        <a:solidFill>
          <a:srgbClr val="00408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SCOTUS</a:t>
          </a:r>
        </a:p>
      </dgm:t>
    </dgm:pt>
    <dgm:pt modelId="{D979F365-02F9-45F9-8F27-6E9681A1FC41}" type="parTrans" cxnId="{DABB1C9F-C3A7-4764-B9AD-7069629383D8}">
      <dgm:prSet/>
      <dgm:spPr/>
      <dgm:t>
        <a:bodyPr/>
        <a:lstStyle/>
        <a:p>
          <a:endParaRPr lang="en-US"/>
        </a:p>
      </dgm:t>
    </dgm:pt>
    <dgm:pt modelId="{2AB5B3C1-B524-4E5B-B1C2-14F121736886}" type="sibTrans" cxnId="{DABB1C9F-C3A7-4764-B9AD-7069629383D8}">
      <dgm:prSet/>
      <dgm:spPr/>
      <dgm:t>
        <a:bodyPr/>
        <a:lstStyle/>
        <a:p>
          <a:endParaRPr lang="en-US"/>
        </a:p>
      </dgm:t>
    </dgm:pt>
    <dgm:pt modelId="{6F71C4E2-E7EC-4430-AB8E-D306E0198736}" type="pres">
      <dgm:prSet presAssocID="{6073269B-3C87-4A56-9810-2BAD5C7E3F45}" presName="diagram" presStyleCnt="0">
        <dgm:presLayoutVars>
          <dgm:dir/>
          <dgm:resizeHandles val="exact"/>
        </dgm:presLayoutVars>
      </dgm:prSet>
      <dgm:spPr/>
    </dgm:pt>
    <dgm:pt modelId="{B4BBC9EF-761F-4C45-AFB1-DA326D147721}" type="pres">
      <dgm:prSet presAssocID="{C79605C5-3CF0-485E-A8D7-3DE3408C5A31}" presName="node" presStyleLbl="node1" presStyleIdx="0" presStyleCnt="1" custLinFactX="-10103" custLinFactNeighborX="-100000" custLinFactNeighborY="4529">
        <dgm:presLayoutVars>
          <dgm:bulletEnabled val="1"/>
        </dgm:presLayoutVars>
      </dgm:prSet>
      <dgm:spPr/>
    </dgm:pt>
  </dgm:ptLst>
  <dgm:cxnLst>
    <dgm:cxn modelId="{AD52F44E-E288-4939-97DA-DEC1B58D4BDD}" type="presOf" srcId="{6073269B-3C87-4A56-9810-2BAD5C7E3F45}" destId="{6F71C4E2-E7EC-4430-AB8E-D306E0198736}" srcOrd="0" destOrd="0" presId="urn:microsoft.com/office/officeart/2005/8/layout/default"/>
    <dgm:cxn modelId="{36D5C684-CBF7-424D-B2FC-77E7F15A50C3}" type="presOf" srcId="{C79605C5-3CF0-485E-A8D7-3DE3408C5A31}" destId="{B4BBC9EF-761F-4C45-AFB1-DA326D147721}" srcOrd="0" destOrd="0" presId="urn:microsoft.com/office/officeart/2005/8/layout/default"/>
    <dgm:cxn modelId="{DABB1C9F-C3A7-4764-B9AD-7069629383D8}" srcId="{6073269B-3C87-4A56-9810-2BAD5C7E3F45}" destId="{C79605C5-3CF0-485E-A8D7-3DE3408C5A31}" srcOrd="0" destOrd="0" parTransId="{D979F365-02F9-45F9-8F27-6E9681A1FC41}" sibTransId="{2AB5B3C1-B524-4E5B-B1C2-14F121736886}"/>
    <dgm:cxn modelId="{D139F515-1118-427F-A1D8-0ACA9127000B}" type="presParOf" srcId="{6F71C4E2-E7EC-4430-AB8E-D306E0198736}" destId="{B4BBC9EF-761F-4C45-AFB1-DA326D14772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72E256-2E67-46F2-9227-40DFE801CE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582DEF-04EB-4116-B3CD-E183C1363ECA}">
      <dgm:prSet phldrT="[Text]"/>
      <dgm:spPr>
        <a:solidFill>
          <a:srgbClr val="002060"/>
        </a:solidFill>
      </dgm:spPr>
      <dgm:t>
        <a:bodyPr/>
        <a:lstStyle/>
        <a:p>
          <a:r>
            <a:rPr lang="en-US" dirty="0"/>
            <a:t>Cert. Granted and Remanded</a:t>
          </a:r>
        </a:p>
      </dgm:t>
    </dgm:pt>
    <dgm:pt modelId="{D3744003-4FB8-4C52-AEAE-FBF7B457CCEF}" type="parTrans" cxnId="{54FD31A9-336B-49DA-81CC-05BA3877A87E}">
      <dgm:prSet/>
      <dgm:spPr/>
      <dgm:t>
        <a:bodyPr/>
        <a:lstStyle/>
        <a:p>
          <a:endParaRPr lang="en-US"/>
        </a:p>
      </dgm:t>
    </dgm:pt>
    <dgm:pt modelId="{69B3A788-245B-4D76-A813-973852B71898}" type="sibTrans" cxnId="{54FD31A9-336B-49DA-81CC-05BA3877A87E}">
      <dgm:prSet/>
      <dgm:spPr/>
      <dgm:t>
        <a:bodyPr/>
        <a:lstStyle/>
        <a:p>
          <a:endParaRPr lang="en-US"/>
        </a:p>
      </dgm:t>
    </dgm:pt>
    <dgm:pt modelId="{C31CEA26-91AE-4227-B5CD-91C438FEF476}" type="pres">
      <dgm:prSet presAssocID="{3A72E256-2E67-46F2-9227-40DFE801CEBE}" presName="diagram" presStyleCnt="0">
        <dgm:presLayoutVars>
          <dgm:dir/>
          <dgm:resizeHandles val="exact"/>
        </dgm:presLayoutVars>
      </dgm:prSet>
      <dgm:spPr/>
    </dgm:pt>
    <dgm:pt modelId="{21D9F3F5-D36F-490B-AEF7-78C050A7789E}" type="pres">
      <dgm:prSet presAssocID="{67582DEF-04EB-4116-B3CD-E183C1363ECA}" presName="node" presStyleLbl="node1" presStyleIdx="0" presStyleCnt="1" custLinFactNeighborX="207" custLinFactNeighborY="-16582">
        <dgm:presLayoutVars>
          <dgm:bulletEnabled val="1"/>
        </dgm:presLayoutVars>
      </dgm:prSet>
      <dgm:spPr/>
    </dgm:pt>
  </dgm:ptLst>
  <dgm:cxnLst>
    <dgm:cxn modelId="{9673636E-6C78-4C8E-B719-6B057348A85C}" type="presOf" srcId="{3A72E256-2E67-46F2-9227-40DFE801CEBE}" destId="{C31CEA26-91AE-4227-B5CD-91C438FEF476}" srcOrd="0" destOrd="0" presId="urn:microsoft.com/office/officeart/2005/8/layout/default"/>
    <dgm:cxn modelId="{1DB2447D-1C8E-4FB1-A4A5-B6BDFF0D3AC3}" type="presOf" srcId="{67582DEF-04EB-4116-B3CD-E183C1363ECA}" destId="{21D9F3F5-D36F-490B-AEF7-78C050A7789E}" srcOrd="0" destOrd="0" presId="urn:microsoft.com/office/officeart/2005/8/layout/default"/>
    <dgm:cxn modelId="{54FD31A9-336B-49DA-81CC-05BA3877A87E}" srcId="{3A72E256-2E67-46F2-9227-40DFE801CEBE}" destId="{67582DEF-04EB-4116-B3CD-E183C1363ECA}" srcOrd="0" destOrd="0" parTransId="{D3744003-4FB8-4C52-AEAE-FBF7B457CCEF}" sibTransId="{69B3A788-245B-4D76-A813-973852B71898}"/>
    <dgm:cxn modelId="{76F54E29-DF13-490D-B223-F7FB96FC951F}" type="presParOf" srcId="{C31CEA26-91AE-4227-B5CD-91C438FEF476}" destId="{21D9F3F5-D36F-490B-AEF7-78C050A7789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72E256-2E67-46F2-9227-40DFE801CE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582DEF-04EB-4116-B3CD-E183C1363ECA}">
      <dgm:prSet phldrT="[Text]"/>
      <dgm:spPr>
        <a:solidFill>
          <a:srgbClr val="002060"/>
        </a:solidFill>
      </dgm:spPr>
      <dgm:t>
        <a:bodyPr/>
        <a:lstStyle/>
        <a:p>
          <a:r>
            <a:rPr lang="en-US" dirty="0"/>
            <a:t>Circuit Cases</a:t>
          </a:r>
        </a:p>
      </dgm:t>
    </dgm:pt>
    <dgm:pt modelId="{D3744003-4FB8-4C52-AEAE-FBF7B457CCEF}" type="parTrans" cxnId="{54FD31A9-336B-49DA-81CC-05BA3877A87E}">
      <dgm:prSet/>
      <dgm:spPr/>
      <dgm:t>
        <a:bodyPr/>
        <a:lstStyle/>
        <a:p>
          <a:endParaRPr lang="en-US"/>
        </a:p>
      </dgm:t>
    </dgm:pt>
    <dgm:pt modelId="{69B3A788-245B-4D76-A813-973852B71898}" type="sibTrans" cxnId="{54FD31A9-336B-49DA-81CC-05BA3877A87E}">
      <dgm:prSet/>
      <dgm:spPr/>
      <dgm:t>
        <a:bodyPr/>
        <a:lstStyle/>
        <a:p>
          <a:endParaRPr lang="en-US"/>
        </a:p>
      </dgm:t>
    </dgm:pt>
    <dgm:pt modelId="{C31CEA26-91AE-4227-B5CD-91C438FEF476}" type="pres">
      <dgm:prSet presAssocID="{3A72E256-2E67-46F2-9227-40DFE801CEBE}" presName="diagram" presStyleCnt="0">
        <dgm:presLayoutVars>
          <dgm:dir/>
          <dgm:resizeHandles val="exact"/>
        </dgm:presLayoutVars>
      </dgm:prSet>
      <dgm:spPr/>
    </dgm:pt>
    <dgm:pt modelId="{21D9F3F5-D36F-490B-AEF7-78C050A7789E}" type="pres">
      <dgm:prSet presAssocID="{67582DEF-04EB-4116-B3CD-E183C1363ECA}" presName="node" presStyleLbl="node1" presStyleIdx="0" presStyleCnt="1" custLinFactNeighborX="207" custLinFactNeighborY="-16582">
        <dgm:presLayoutVars>
          <dgm:bulletEnabled val="1"/>
        </dgm:presLayoutVars>
      </dgm:prSet>
      <dgm:spPr/>
    </dgm:pt>
  </dgm:ptLst>
  <dgm:cxnLst>
    <dgm:cxn modelId="{9673636E-6C78-4C8E-B719-6B057348A85C}" type="presOf" srcId="{3A72E256-2E67-46F2-9227-40DFE801CEBE}" destId="{C31CEA26-91AE-4227-B5CD-91C438FEF476}" srcOrd="0" destOrd="0" presId="urn:microsoft.com/office/officeart/2005/8/layout/default"/>
    <dgm:cxn modelId="{1DB2447D-1C8E-4FB1-A4A5-B6BDFF0D3AC3}" type="presOf" srcId="{67582DEF-04EB-4116-B3CD-E183C1363ECA}" destId="{21D9F3F5-D36F-490B-AEF7-78C050A7789E}" srcOrd="0" destOrd="0" presId="urn:microsoft.com/office/officeart/2005/8/layout/default"/>
    <dgm:cxn modelId="{54FD31A9-336B-49DA-81CC-05BA3877A87E}" srcId="{3A72E256-2E67-46F2-9227-40DFE801CEBE}" destId="{67582DEF-04EB-4116-B3CD-E183C1363ECA}" srcOrd="0" destOrd="0" parTransId="{D3744003-4FB8-4C52-AEAE-FBF7B457CCEF}" sibTransId="{69B3A788-245B-4D76-A813-973852B71898}"/>
    <dgm:cxn modelId="{76F54E29-DF13-490D-B223-F7FB96FC951F}" type="presParOf" srcId="{C31CEA26-91AE-4227-B5CD-91C438FEF476}" destId="{21D9F3F5-D36F-490B-AEF7-78C050A7789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73269B-3C87-4A56-9810-2BAD5C7E3F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127478-4479-46C1-B772-C0572C62E378}">
      <dgm:prSet phldrT="[Text]"/>
      <dgm:spPr>
        <a:xfrm>
          <a:off x="1221978" y="1897327"/>
          <a:ext cx="2706687" cy="1624012"/>
        </a:xfrm>
        <a:prstGeom prst="rect">
          <a:avLst/>
        </a:prstGeom>
        <a:solidFill>
          <a:srgbClr val="00206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Civil Rights Enforcement</a:t>
          </a:r>
        </a:p>
      </dgm:t>
    </dgm:pt>
    <dgm:pt modelId="{57145492-EE97-43F4-A686-C2CFE07B99C3}" type="parTrans" cxnId="{7A39B9BD-46A3-456A-B052-1E1501E11E52}">
      <dgm:prSet/>
      <dgm:spPr/>
      <dgm:t>
        <a:bodyPr/>
        <a:lstStyle/>
        <a:p>
          <a:endParaRPr lang="en-US"/>
        </a:p>
      </dgm:t>
    </dgm:pt>
    <dgm:pt modelId="{97CF99F5-79B9-4BA7-9557-F1A76C424712}" type="sibTrans" cxnId="{7A39B9BD-46A3-456A-B052-1E1501E11E52}">
      <dgm:prSet/>
      <dgm:spPr/>
      <dgm:t>
        <a:bodyPr/>
        <a:lstStyle/>
        <a:p>
          <a:endParaRPr lang="en-US"/>
        </a:p>
      </dgm:t>
    </dgm:pt>
    <dgm:pt modelId="{6F71C4E2-E7EC-4430-AB8E-D306E0198736}" type="pres">
      <dgm:prSet presAssocID="{6073269B-3C87-4A56-9810-2BAD5C7E3F45}" presName="diagram" presStyleCnt="0">
        <dgm:presLayoutVars>
          <dgm:dir/>
          <dgm:resizeHandles val="exact"/>
        </dgm:presLayoutVars>
      </dgm:prSet>
      <dgm:spPr/>
    </dgm:pt>
    <dgm:pt modelId="{E4D3FD85-2224-4FF4-8E29-44FCD6CE8981}" type="pres">
      <dgm:prSet presAssocID="{BB127478-4479-46C1-B772-C0572C62E378}" presName="node" presStyleLbl="node1" presStyleIdx="0" presStyleCnt="1">
        <dgm:presLayoutVars>
          <dgm:bulletEnabled val="1"/>
        </dgm:presLayoutVars>
      </dgm:prSet>
      <dgm:spPr/>
    </dgm:pt>
  </dgm:ptLst>
  <dgm:cxnLst>
    <dgm:cxn modelId="{AD52F44E-E288-4939-97DA-DEC1B58D4BDD}" type="presOf" srcId="{6073269B-3C87-4A56-9810-2BAD5C7E3F45}" destId="{6F71C4E2-E7EC-4430-AB8E-D306E0198736}" srcOrd="0" destOrd="0" presId="urn:microsoft.com/office/officeart/2005/8/layout/default"/>
    <dgm:cxn modelId="{3DD90BB3-B707-46E2-BFCA-6DC21D72DC39}" type="presOf" srcId="{BB127478-4479-46C1-B772-C0572C62E378}" destId="{E4D3FD85-2224-4FF4-8E29-44FCD6CE8981}" srcOrd="0" destOrd="0" presId="urn:microsoft.com/office/officeart/2005/8/layout/default"/>
    <dgm:cxn modelId="{7A39B9BD-46A3-456A-B052-1E1501E11E52}" srcId="{6073269B-3C87-4A56-9810-2BAD5C7E3F45}" destId="{BB127478-4479-46C1-B772-C0572C62E378}" srcOrd="0" destOrd="0" parTransId="{57145492-EE97-43F4-A686-C2CFE07B99C3}" sibTransId="{97CF99F5-79B9-4BA7-9557-F1A76C424712}"/>
    <dgm:cxn modelId="{CB69EF8B-3526-4B49-B5C2-8993FBF62A5F}" type="presParOf" srcId="{6F71C4E2-E7EC-4430-AB8E-D306E0198736}" destId="{E4D3FD85-2224-4FF4-8E29-44FCD6CE898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73269B-3C87-4A56-9810-2BAD5C7E3F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170E26-F36B-4393-99AC-86DD1BB8AA7C}">
      <dgm:prSet phldrT="[Text]"/>
      <dgm:spPr>
        <a:xfrm>
          <a:off x="4199334" y="1897327"/>
          <a:ext cx="2706687" cy="1624012"/>
        </a:xfrm>
        <a:prstGeom prst="rect">
          <a:avLst/>
        </a:prstGeom>
        <a:solidFill>
          <a:srgbClr val="00206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Federal Statutes and Regulations</a:t>
          </a:r>
        </a:p>
      </dgm:t>
    </dgm:pt>
    <dgm:pt modelId="{0411320D-430B-4D92-8778-8D8D64B3B1FE}" type="parTrans" cxnId="{37B91E6D-C982-40A6-864F-A6DA4A36EB2F}">
      <dgm:prSet/>
      <dgm:spPr/>
      <dgm:t>
        <a:bodyPr/>
        <a:lstStyle/>
        <a:p>
          <a:endParaRPr lang="en-US"/>
        </a:p>
      </dgm:t>
    </dgm:pt>
    <dgm:pt modelId="{A8D881B2-4755-4548-94D6-31540224BF6E}" type="sibTrans" cxnId="{37B91E6D-C982-40A6-864F-A6DA4A36EB2F}">
      <dgm:prSet/>
      <dgm:spPr/>
      <dgm:t>
        <a:bodyPr/>
        <a:lstStyle/>
        <a:p>
          <a:endParaRPr lang="en-US"/>
        </a:p>
      </dgm:t>
    </dgm:pt>
    <dgm:pt modelId="{6F71C4E2-E7EC-4430-AB8E-D306E0198736}" type="pres">
      <dgm:prSet presAssocID="{6073269B-3C87-4A56-9810-2BAD5C7E3F45}" presName="diagram" presStyleCnt="0">
        <dgm:presLayoutVars>
          <dgm:dir/>
          <dgm:resizeHandles val="exact"/>
        </dgm:presLayoutVars>
      </dgm:prSet>
      <dgm:spPr/>
    </dgm:pt>
    <dgm:pt modelId="{58C9D6C3-D3A1-4FBA-80D1-E4BB08817F1B}" type="pres">
      <dgm:prSet presAssocID="{B0170E26-F36B-4393-99AC-86DD1BB8AA7C}" presName="node" presStyleLbl="node1" presStyleIdx="0" presStyleCnt="1">
        <dgm:presLayoutVars>
          <dgm:bulletEnabled val="1"/>
        </dgm:presLayoutVars>
      </dgm:prSet>
      <dgm:spPr/>
    </dgm:pt>
  </dgm:ptLst>
  <dgm:cxnLst>
    <dgm:cxn modelId="{37B91E6D-C982-40A6-864F-A6DA4A36EB2F}" srcId="{6073269B-3C87-4A56-9810-2BAD5C7E3F45}" destId="{B0170E26-F36B-4393-99AC-86DD1BB8AA7C}" srcOrd="0" destOrd="0" parTransId="{0411320D-430B-4D92-8778-8D8D64B3B1FE}" sibTransId="{A8D881B2-4755-4548-94D6-31540224BF6E}"/>
    <dgm:cxn modelId="{AD52F44E-E288-4939-97DA-DEC1B58D4BDD}" type="presOf" srcId="{6073269B-3C87-4A56-9810-2BAD5C7E3F45}" destId="{6F71C4E2-E7EC-4430-AB8E-D306E0198736}" srcOrd="0" destOrd="0" presId="urn:microsoft.com/office/officeart/2005/8/layout/default"/>
    <dgm:cxn modelId="{5848E1FC-6E63-4411-B498-872B86BA4BAD}" type="presOf" srcId="{B0170E26-F36B-4393-99AC-86DD1BB8AA7C}" destId="{58C9D6C3-D3A1-4FBA-80D1-E4BB08817F1B}" srcOrd="0" destOrd="0" presId="urn:microsoft.com/office/officeart/2005/8/layout/default"/>
    <dgm:cxn modelId="{432E6A4A-838C-4C99-B428-E2384F68BA8F}" type="presParOf" srcId="{6F71C4E2-E7EC-4430-AB8E-D306E0198736}" destId="{58C9D6C3-D3A1-4FBA-80D1-E4BB08817F1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73269B-3C87-4A56-9810-2BAD5C7E3F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127478-4479-46C1-B772-C0572C62E378}">
      <dgm:prSet phldrT="[Text]"/>
      <dgm:spPr>
        <a:xfrm>
          <a:off x="1221978" y="1897327"/>
          <a:ext cx="2706687" cy="1624012"/>
        </a:xfrm>
        <a:prstGeom prst="rect">
          <a:avLst/>
        </a:prstGeom>
        <a:solidFill>
          <a:srgbClr val="00206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Immigration Enforcement</a:t>
          </a:r>
        </a:p>
      </dgm:t>
    </dgm:pt>
    <dgm:pt modelId="{57145492-EE97-43F4-A686-C2CFE07B99C3}" type="parTrans" cxnId="{7A39B9BD-46A3-456A-B052-1E1501E11E52}">
      <dgm:prSet/>
      <dgm:spPr/>
      <dgm:t>
        <a:bodyPr/>
        <a:lstStyle/>
        <a:p>
          <a:endParaRPr lang="en-US"/>
        </a:p>
      </dgm:t>
    </dgm:pt>
    <dgm:pt modelId="{97CF99F5-79B9-4BA7-9557-F1A76C424712}" type="sibTrans" cxnId="{7A39B9BD-46A3-456A-B052-1E1501E11E52}">
      <dgm:prSet/>
      <dgm:spPr/>
      <dgm:t>
        <a:bodyPr/>
        <a:lstStyle/>
        <a:p>
          <a:endParaRPr lang="en-US"/>
        </a:p>
      </dgm:t>
    </dgm:pt>
    <dgm:pt modelId="{6F71C4E2-E7EC-4430-AB8E-D306E0198736}" type="pres">
      <dgm:prSet presAssocID="{6073269B-3C87-4A56-9810-2BAD5C7E3F45}" presName="diagram" presStyleCnt="0">
        <dgm:presLayoutVars>
          <dgm:dir/>
          <dgm:resizeHandles val="exact"/>
        </dgm:presLayoutVars>
      </dgm:prSet>
      <dgm:spPr/>
    </dgm:pt>
    <dgm:pt modelId="{E4D3FD85-2224-4FF4-8E29-44FCD6CE8981}" type="pres">
      <dgm:prSet presAssocID="{BB127478-4479-46C1-B772-C0572C62E378}" presName="node" presStyleLbl="node1" presStyleIdx="0" presStyleCnt="1">
        <dgm:presLayoutVars>
          <dgm:bulletEnabled val="1"/>
        </dgm:presLayoutVars>
      </dgm:prSet>
      <dgm:spPr/>
    </dgm:pt>
  </dgm:ptLst>
  <dgm:cxnLst>
    <dgm:cxn modelId="{AD52F44E-E288-4939-97DA-DEC1B58D4BDD}" type="presOf" srcId="{6073269B-3C87-4A56-9810-2BAD5C7E3F45}" destId="{6F71C4E2-E7EC-4430-AB8E-D306E0198736}" srcOrd="0" destOrd="0" presId="urn:microsoft.com/office/officeart/2005/8/layout/default"/>
    <dgm:cxn modelId="{3DD90BB3-B707-46E2-BFCA-6DC21D72DC39}" type="presOf" srcId="{BB127478-4479-46C1-B772-C0572C62E378}" destId="{E4D3FD85-2224-4FF4-8E29-44FCD6CE8981}" srcOrd="0" destOrd="0" presId="urn:microsoft.com/office/officeart/2005/8/layout/default"/>
    <dgm:cxn modelId="{7A39B9BD-46A3-456A-B052-1E1501E11E52}" srcId="{6073269B-3C87-4A56-9810-2BAD5C7E3F45}" destId="{BB127478-4479-46C1-B772-C0572C62E378}" srcOrd="0" destOrd="0" parTransId="{57145492-EE97-43F4-A686-C2CFE07B99C3}" sibTransId="{97CF99F5-79B9-4BA7-9557-F1A76C424712}"/>
    <dgm:cxn modelId="{CB69EF8B-3526-4B49-B5C2-8993FBF62A5F}" type="presParOf" srcId="{6F71C4E2-E7EC-4430-AB8E-D306E0198736}" destId="{E4D3FD85-2224-4FF4-8E29-44FCD6CE898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72E256-2E67-46F2-9227-40DFE801CE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582DEF-04EB-4116-B3CD-E183C1363ECA}">
      <dgm:prSet phldrT="[Text]"/>
      <dgm:spPr>
        <a:solidFill>
          <a:srgbClr val="002060"/>
        </a:solidFill>
      </dgm:spPr>
      <dgm:t>
        <a:bodyPr/>
        <a:lstStyle/>
        <a:p>
          <a:r>
            <a:rPr lang="en-US" dirty="0"/>
            <a:t>Resources</a:t>
          </a:r>
        </a:p>
      </dgm:t>
    </dgm:pt>
    <dgm:pt modelId="{D3744003-4FB8-4C52-AEAE-FBF7B457CCEF}" type="parTrans" cxnId="{54FD31A9-336B-49DA-81CC-05BA3877A87E}">
      <dgm:prSet/>
      <dgm:spPr/>
      <dgm:t>
        <a:bodyPr/>
        <a:lstStyle/>
        <a:p>
          <a:endParaRPr lang="en-US"/>
        </a:p>
      </dgm:t>
    </dgm:pt>
    <dgm:pt modelId="{69B3A788-245B-4D76-A813-973852B71898}" type="sibTrans" cxnId="{54FD31A9-336B-49DA-81CC-05BA3877A87E}">
      <dgm:prSet/>
      <dgm:spPr/>
      <dgm:t>
        <a:bodyPr/>
        <a:lstStyle/>
        <a:p>
          <a:endParaRPr lang="en-US"/>
        </a:p>
      </dgm:t>
    </dgm:pt>
    <dgm:pt modelId="{C31CEA26-91AE-4227-B5CD-91C438FEF476}" type="pres">
      <dgm:prSet presAssocID="{3A72E256-2E67-46F2-9227-40DFE801CEBE}" presName="diagram" presStyleCnt="0">
        <dgm:presLayoutVars>
          <dgm:dir/>
          <dgm:resizeHandles val="exact"/>
        </dgm:presLayoutVars>
      </dgm:prSet>
      <dgm:spPr/>
    </dgm:pt>
    <dgm:pt modelId="{21D9F3F5-D36F-490B-AEF7-78C050A7789E}" type="pres">
      <dgm:prSet presAssocID="{67582DEF-04EB-4116-B3CD-E183C1363ECA}" presName="node" presStyleLbl="node1" presStyleIdx="0" presStyleCnt="1" custLinFactNeighborX="207" custLinFactNeighborY="-16582">
        <dgm:presLayoutVars>
          <dgm:bulletEnabled val="1"/>
        </dgm:presLayoutVars>
      </dgm:prSet>
      <dgm:spPr/>
    </dgm:pt>
  </dgm:ptLst>
  <dgm:cxnLst>
    <dgm:cxn modelId="{9673636E-6C78-4C8E-B719-6B057348A85C}" type="presOf" srcId="{3A72E256-2E67-46F2-9227-40DFE801CEBE}" destId="{C31CEA26-91AE-4227-B5CD-91C438FEF476}" srcOrd="0" destOrd="0" presId="urn:microsoft.com/office/officeart/2005/8/layout/default"/>
    <dgm:cxn modelId="{1DB2447D-1C8E-4FB1-A4A5-B6BDFF0D3AC3}" type="presOf" srcId="{67582DEF-04EB-4116-B3CD-E183C1363ECA}" destId="{21D9F3F5-D36F-490B-AEF7-78C050A7789E}" srcOrd="0" destOrd="0" presId="urn:microsoft.com/office/officeart/2005/8/layout/default"/>
    <dgm:cxn modelId="{54FD31A9-336B-49DA-81CC-05BA3877A87E}" srcId="{3A72E256-2E67-46F2-9227-40DFE801CEBE}" destId="{67582DEF-04EB-4116-B3CD-E183C1363ECA}" srcOrd="0" destOrd="0" parTransId="{D3744003-4FB8-4C52-AEAE-FBF7B457CCEF}" sibTransId="{69B3A788-245B-4D76-A813-973852B71898}"/>
    <dgm:cxn modelId="{76F54E29-DF13-490D-B223-F7FB96FC951F}" type="presParOf" srcId="{C31CEA26-91AE-4227-B5CD-91C438FEF476}" destId="{21D9F3F5-D36F-490B-AEF7-78C050A7789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BC9EF-761F-4C45-AFB1-DA326D147721}">
      <dsp:nvSpPr>
        <dsp:cNvPr id="0" name=""/>
        <dsp:cNvSpPr/>
      </dsp:nvSpPr>
      <dsp:spPr>
        <a:xfrm>
          <a:off x="1219190" y="76197"/>
          <a:ext cx="2706687" cy="1624012"/>
        </a:xfrm>
        <a:prstGeom prst="rect">
          <a:avLst/>
        </a:prstGeom>
        <a:solidFill>
          <a:srgbClr val="00408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SCOTUS</a:t>
          </a:r>
        </a:p>
      </dsp:txBody>
      <dsp:txXfrm>
        <a:off x="1219190" y="76197"/>
        <a:ext cx="2706687" cy="1624012"/>
      </dsp:txXfrm>
    </dsp:sp>
    <dsp:sp modelId="{E4D3FD85-2224-4FF4-8E29-44FCD6CE8981}">
      <dsp:nvSpPr>
        <dsp:cNvPr id="0" name=""/>
        <dsp:cNvSpPr/>
      </dsp:nvSpPr>
      <dsp:spPr>
        <a:xfrm>
          <a:off x="4199334" y="2645"/>
          <a:ext cx="2706687" cy="1624012"/>
        </a:xfrm>
        <a:prstGeom prst="rect">
          <a:avLst/>
        </a:prstGeom>
        <a:solidFill>
          <a:srgbClr val="00408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Circuit Cases</a:t>
          </a:r>
        </a:p>
      </dsp:txBody>
      <dsp:txXfrm>
        <a:off x="4199334" y="2645"/>
        <a:ext cx="2706687" cy="1624012"/>
      </dsp:txXfrm>
    </dsp:sp>
    <dsp:sp modelId="{58C9D6C3-D3A1-4FBA-80D1-E4BB08817F1B}">
      <dsp:nvSpPr>
        <dsp:cNvPr id="0" name=""/>
        <dsp:cNvSpPr/>
      </dsp:nvSpPr>
      <dsp:spPr>
        <a:xfrm>
          <a:off x="1221978" y="1897327"/>
          <a:ext cx="2706687" cy="1624012"/>
        </a:xfrm>
        <a:prstGeom prst="rect">
          <a:avLst/>
        </a:prstGeom>
        <a:solidFill>
          <a:srgbClr val="00408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Civil Rights Enforcement</a:t>
          </a:r>
        </a:p>
      </dsp:txBody>
      <dsp:txXfrm>
        <a:off x="1221978" y="1897327"/>
        <a:ext cx="2706687" cy="1624012"/>
      </dsp:txXfrm>
    </dsp:sp>
    <dsp:sp modelId="{C86F63BF-48E2-4CEF-9757-2F519CAFA3A4}">
      <dsp:nvSpPr>
        <dsp:cNvPr id="0" name=""/>
        <dsp:cNvSpPr/>
      </dsp:nvSpPr>
      <dsp:spPr>
        <a:xfrm>
          <a:off x="4199334" y="1897327"/>
          <a:ext cx="2706687" cy="1624012"/>
        </a:xfrm>
        <a:prstGeom prst="rect">
          <a:avLst/>
        </a:prstGeom>
        <a:solidFill>
          <a:srgbClr val="00408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Federal Statutes and Regulations</a:t>
          </a:r>
        </a:p>
      </dsp:txBody>
      <dsp:txXfrm>
        <a:off x="4199334" y="1897327"/>
        <a:ext cx="2706687" cy="1624012"/>
      </dsp:txXfrm>
    </dsp:sp>
    <dsp:sp modelId="{9622EA6A-9700-4455-9384-0D702EC36B28}">
      <dsp:nvSpPr>
        <dsp:cNvPr id="0" name=""/>
        <dsp:cNvSpPr/>
      </dsp:nvSpPr>
      <dsp:spPr>
        <a:xfrm>
          <a:off x="2710656" y="3792008"/>
          <a:ext cx="2706687" cy="1624012"/>
        </a:xfrm>
        <a:prstGeom prst="rect">
          <a:avLst/>
        </a:prstGeom>
        <a:solidFill>
          <a:srgbClr val="004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Immigration Enforcement</a:t>
          </a:r>
        </a:p>
      </dsp:txBody>
      <dsp:txXfrm>
        <a:off x="2710656" y="3792008"/>
        <a:ext cx="2706687" cy="1624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BC9EF-761F-4C45-AFB1-DA326D147721}">
      <dsp:nvSpPr>
        <dsp:cNvPr id="0" name=""/>
        <dsp:cNvSpPr/>
      </dsp:nvSpPr>
      <dsp:spPr>
        <a:xfrm>
          <a:off x="0" y="491803"/>
          <a:ext cx="8128000" cy="4876800"/>
        </a:xfrm>
        <a:prstGeom prst="rect">
          <a:avLst/>
        </a:prstGeom>
        <a:solidFill>
          <a:srgbClr val="00408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SCOTUS</a:t>
          </a:r>
        </a:p>
      </dsp:txBody>
      <dsp:txXfrm>
        <a:off x="0" y="491803"/>
        <a:ext cx="8128000" cy="487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9F3F5-D36F-490B-AEF7-78C050A7789E}">
      <dsp:nvSpPr>
        <dsp:cNvPr id="0" name=""/>
        <dsp:cNvSpPr/>
      </dsp:nvSpPr>
      <dsp:spPr>
        <a:xfrm>
          <a:off x="1841821" y="0"/>
          <a:ext cx="4564856" cy="2738913"/>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t>Cert. Granted and Remanded</a:t>
          </a:r>
        </a:p>
      </dsp:txBody>
      <dsp:txXfrm>
        <a:off x="1841821" y="0"/>
        <a:ext cx="4564856" cy="2738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9F3F5-D36F-490B-AEF7-78C050A7789E}">
      <dsp:nvSpPr>
        <dsp:cNvPr id="0" name=""/>
        <dsp:cNvSpPr/>
      </dsp:nvSpPr>
      <dsp:spPr>
        <a:xfrm>
          <a:off x="457224" y="0"/>
          <a:ext cx="7345560" cy="4407336"/>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Circuit Cases</a:t>
          </a:r>
        </a:p>
      </dsp:txBody>
      <dsp:txXfrm>
        <a:off x="457224" y="0"/>
        <a:ext cx="7345560" cy="44073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3FD85-2224-4FF4-8E29-44FCD6CE8981}">
      <dsp:nvSpPr>
        <dsp:cNvPr id="0" name=""/>
        <dsp:cNvSpPr/>
      </dsp:nvSpPr>
      <dsp:spPr>
        <a:xfrm>
          <a:off x="0" y="270933"/>
          <a:ext cx="8128000" cy="4876800"/>
        </a:xfrm>
        <a:prstGeom prst="rect">
          <a:avLst/>
        </a:prstGeom>
        <a:solidFill>
          <a:srgbClr val="00206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Civil Rights Enforcement</a:t>
          </a:r>
        </a:p>
      </dsp:txBody>
      <dsp:txXfrm>
        <a:off x="0" y="270933"/>
        <a:ext cx="8128000" cy="4876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9D6C3-D3A1-4FBA-80D1-E4BB08817F1B}">
      <dsp:nvSpPr>
        <dsp:cNvPr id="0" name=""/>
        <dsp:cNvSpPr/>
      </dsp:nvSpPr>
      <dsp:spPr>
        <a:xfrm>
          <a:off x="0" y="270933"/>
          <a:ext cx="8128000" cy="4876800"/>
        </a:xfrm>
        <a:prstGeom prst="rect">
          <a:avLst/>
        </a:prstGeom>
        <a:solidFill>
          <a:srgbClr val="00206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Federal Statutes and Regulations</a:t>
          </a:r>
        </a:p>
      </dsp:txBody>
      <dsp:txXfrm>
        <a:off x="0" y="270933"/>
        <a:ext cx="8128000" cy="4876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3FD85-2224-4FF4-8E29-44FCD6CE8981}">
      <dsp:nvSpPr>
        <dsp:cNvPr id="0" name=""/>
        <dsp:cNvSpPr/>
      </dsp:nvSpPr>
      <dsp:spPr>
        <a:xfrm>
          <a:off x="0" y="270933"/>
          <a:ext cx="8128000" cy="4876800"/>
        </a:xfrm>
        <a:prstGeom prst="rect">
          <a:avLst/>
        </a:prstGeom>
        <a:solidFill>
          <a:srgbClr val="00206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Immigration Enforcement</a:t>
          </a:r>
        </a:p>
      </dsp:txBody>
      <dsp:txXfrm>
        <a:off x="0" y="270933"/>
        <a:ext cx="8128000" cy="4876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9F3F5-D36F-490B-AEF7-78C050A7789E}">
      <dsp:nvSpPr>
        <dsp:cNvPr id="0" name=""/>
        <dsp:cNvSpPr/>
      </dsp:nvSpPr>
      <dsp:spPr>
        <a:xfrm>
          <a:off x="457224" y="0"/>
          <a:ext cx="7345560" cy="4407336"/>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Resources</a:t>
          </a:r>
        </a:p>
      </dsp:txBody>
      <dsp:txXfrm>
        <a:off x="457224" y="0"/>
        <a:ext cx="7345560" cy="44073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defRPr sz="1200">
                <a:latin typeface="Arial" pitchFamily="84" charset="0"/>
                <a:ea typeface="ヒラギノ角ゴ Pro W3" pitchFamily="84" charset="-128"/>
                <a:cs typeface="ヒラギノ角ゴ Pro W3" pitchFamily="84" charset="-128"/>
              </a:defRPr>
            </a:lvl1pPr>
          </a:lstStyle>
          <a:p>
            <a:pPr>
              <a:defRPr/>
            </a:pPr>
            <a:endParaRPr lang="en-US" dirty="0"/>
          </a:p>
        </p:txBody>
      </p:sp>
      <p:sp>
        <p:nvSpPr>
          <p:cNvPr id="30723" name="Rectangle 3"/>
          <p:cNvSpPr>
            <a:spLocks noGrp="1" noChangeArrowheads="1"/>
          </p:cNvSpPr>
          <p:nvPr>
            <p:ph type="dt" sz="quarter" idx="1"/>
          </p:nvPr>
        </p:nvSpPr>
        <p:spPr bwMode="auto">
          <a:xfrm>
            <a:off x="3938376"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atin typeface="Arial" pitchFamily="84" charset="0"/>
                <a:ea typeface="ヒラギノ角ゴ Pro W3" pitchFamily="84" charset="-128"/>
                <a:cs typeface="ヒラギノ角ゴ Pro W3" pitchFamily="84" charset="-128"/>
              </a:defRPr>
            </a:lvl1pPr>
          </a:lstStyle>
          <a:p>
            <a:pPr>
              <a:defRPr/>
            </a:pPr>
            <a:fld id="{A4B9EFDA-A899-4BF5-8595-2D28DC1FF752}" type="datetimeFigureOut">
              <a:rPr lang="en-US"/>
              <a:pPr>
                <a:defRPr/>
              </a:pPr>
              <a:t>10/18/2017</a:t>
            </a:fld>
            <a:endParaRPr lang="en-US" dirty="0"/>
          </a:p>
        </p:txBody>
      </p:sp>
      <p:sp>
        <p:nvSpPr>
          <p:cNvPr id="30724" name="Rectangle 4"/>
          <p:cNvSpPr>
            <a:spLocks noGrp="1" noChangeArrowheads="1"/>
          </p:cNvSpPr>
          <p:nvPr>
            <p:ph type="ftr" sz="quarter" idx="2"/>
          </p:nvPr>
        </p:nvSpPr>
        <p:spPr bwMode="auto">
          <a:xfrm>
            <a:off x="0" y="8774271"/>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defRPr sz="1200">
                <a:latin typeface="Arial" pitchFamily="84" charset="0"/>
                <a:ea typeface="ヒラギノ角ゴ Pro W3" pitchFamily="84" charset="-128"/>
                <a:cs typeface="ヒラギノ角ゴ Pro W3" pitchFamily="84" charset="-128"/>
              </a:defRPr>
            </a:lvl1pPr>
          </a:lstStyle>
          <a:p>
            <a:pPr>
              <a:defRPr/>
            </a:pPr>
            <a:endParaRPr lang="en-US" dirty="0"/>
          </a:p>
        </p:txBody>
      </p:sp>
      <p:sp>
        <p:nvSpPr>
          <p:cNvPr id="30725" name="Rectangle 5"/>
          <p:cNvSpPr>
            <a:spLocks noGrp="1" noChangeArrowheads="1"/>
          </p:cNvSpPr>
          <p:nvPr>
            <p:ph type="sldNum" sz="quarter" idx="3"/>
          </p:nvPr>
        </p:nvSpPr>
        <p:spPr bwMode="auto">
          <a:xfrm>
            <a:off x="3938376" y="8774271"/>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r">
              <a:defRPr sz="1200">
                <a:latin typeface="Arial" pitchFamily="84" charset="0"/>
                <a:ea typeface="ヒラギノ角ゴ Pro W3" pitchFamily="84" charset="-128"/>
                <a:cs typeface="ヒラギノ角ゴ Pro W3" pitchFamily="84" charset="-128"/>
              </a:defRPr>
            </a:lvl1pPr>
          </a:lstStyle>
          <a:p>
            <a:pPr>
              <a:defRPr/>
            </a:pPr>
            <a:fld id="{9BD642F6-4486-40FA-8235-1BA1E16B48FB}" type="slidenum">
              <a:rPr lang="en-US"/>
              <a:pPr>
                <a:defRPr/>
              </a:pPr>
              <a:t>‹#›</a:t>
            </a:fld>
            <a:endParaRPr lang="en-US" dirty="0"/>
          </a:p>
        </p:txBody>
      </p:sp>
    </p:spTree>
    <p:extLst>
      <p:ext uri="{BB962C8B-B14F-4D97-AF65-F5344CB8AC3E}">
        <p14:creationId xmlns:p14="http://schemas.microsoft.com/office/powerpoint/2010/main" val="3016997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8BF0EAF4-9BF3-4F3C-BB5C-4F3EB7278292}" type="datetimeFigureOut">
              <a:rPr lang="en-US"/>
              <a:pPr>
                <a:defRPr/>
              </a:pPr>
              <a:t>10/18/2017</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B21F561E-CB14-448B-89D7-229DB0382713}" type="slidenum">
              <a:rPr lang="en-US"/>
              <a:pPr>
                <a:defRPr/>
              </a:pPr>
              <a:t>‹#›</a:t>
            </a:fld>
            <a:endParaRPr lang="en-US" dirty="0"/>
          </a:p>
        </p:txBody>
      </p:sp>
    </p:spTree>
    <p:extLst>
      <p:ext uri="{BB962C8B-B14F-4D97-AF65-F5344CB8AC3E}">
        <p14:creationId xmlns:p14="http://schemas.microsoft.com/office/powerpoint/2010/main" val="2458009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23" charset="-128"/>
        <a:cs typeface="ヒラギノ角ゴ Pro W3" pitchFamily="-123"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mmsend85.com/link.cfm?r=uiFrjd-E8ojgWTh-SsGBDg~~&amp;pe=0LngHtGQwkvVD98pRtizW6FP7S1ZdI3IRqRvq35T6EGRVTeFrjve8Ej1NF9TcfB7wEpB5d8xtfTdsJA-bW1NOw~~"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mmsend85.com/link.cfm?r=uiFrjd-E8ojgWTh-SsGBDg~~&amp;pe=0LngHtGQwkvVD98pRtizW6FP7S1ZdI3IRqRvq35T6EGRVTeFrjve8Ej1NF9TcfB7wEpB5d8xtfTdsJA-bW1NOw~~"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help.senate.gov/imo/media/doc/062717%20-%20Betsy%20DeVos%20ED%20Office%20of%20Civil%20Rights%20(OCR).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federalregister.gov/executive-order/13777"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mailto:ngittins@nsba.org" TargetMode="External"/><Relationship Id="rId4" Type="http://schemas.openxmlformats.org/officeDocument/2006/relationships/hyperlink" Target="https://s3.amazonaws.com/public-inspection.federalregister.gov/2017-13157.pdf"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1</a:t>
            </a:fld>
            <a:endParaRPr lang="en-US" dirty="0"/>
          </a:p>
        </p:txBody>
      </p:sp>
    </p:spTree>
    <p:extLst>
      <p:ext uri="{BB962C8B-B14F-4D97-AF65-F5344CB8AC3E}">
        <p14:creationId xmlns:p14="http://schemas.microsoft.com/office/powerpoint/2010/main" val="78487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94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85004-B511-4154-A489-5909F1ED6A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0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J.M. – original complaint had actually included claims under IDEA.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85004-B511-4154-A489-5909F1ED6A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3591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“It says "some benefit," but you're -- you're reading it as saying "</a:t>
            </a:r>
            <a:r>
              <a:rPr lang="en-US" sz="1200" i="1" dirty="0"/>
              <a:t>some</a:t>
            </a:r>
            <a:r>
              <a:rPr lang="en-US" sz="1200" dirty="0"/>
              <a:t> benefit," and the other side is reading it as saying "some </a:t>
            </a:r>
            <a:r>
              <a:rPr lang="en-US" sz="1200" i="1" dirty="0"/>
              <a:t>benefit</a:t>
            </a:r>
            <a:r>
              <a:rPr lang="en-US" sz="1200" dirty="0"/>
              <a:t>,“”</a:t>
            </a:r>
            <a:r>
              <a:rPr lang="en-US" dirty="0"/>
              <a:t> …. And it makes a difference.” </a:t>
            </a:r>
            <a:endParaRPr lang="en-US" sz="1200" dirty="0"/>
          </a:p>
          <a:p>
            <a:pPr marL="0" indent="0">
              <a:buNone/>
            </a:pPr>
            <a:r>
              <a:rPr lang="en-US" sz="1200" dirty="0"/>
              <a:t>-</a:t>
            </a:r>
            <a:r>
              <a:rPr lang="en-US" sz="900" dirty="0"/>
              <a:t> CHIEF JUSTICE ROBERTS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756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CONGRESS INTENDED TO DEFER TO STATES AND LOCAL EDUCATIONAL AGENCIES THE ESSENTIAL TASKS OF IMPROVING EDUCATIONAL OUTCOMES FOR STUDENTS</a:t>
            </a:r>
          </a:p>
          <a:p>
            <a:pPr marL="228600" indent="-228600">
              <a:buAutoNum type="alphaUcPeriod"/>
            </a:pPr>
            <a:r>
              <a:rPr lang="en-US" dirty="0"/>
              <a:t>By Design the IDEA’s IEP Requirements Ensure that Each Child Receives the Educational Benefits Envisioned by Congress Consistent with Rowley</a:t>
            </a:r>
          </a:p>
          <a:p>
            <a:pPr marL="228600" indent="-228600">
              <a:buAutoNum type="arabicPeriod"/>
            </a:pPr>
            <a:r>
              <a:rPr lang="en-US" dirty="0"/>
              <a:t>The comprehensive and collaborative IEP process is uniquely applied to each disabled child</a:t>
            </a:r>
          </a:p>
          <a:p>
            <a:pPr marL="0" indent="0">
              <a:buNone/>
            </a:pPr>
            <a:r>
              <a:rPr lang="en-US" dirty="0"/>
              <a:t>2. IEPs must set forth a comprehensive educational program tailored to each child’s individualized needs</a:t>
            </a:r>
          </a:p>
          <a:p>
            <a:pPr marL="0" indent="0">
              <a:buNone/>
            </a:pPr>
            <a:r>
              <a:rPr lang="en-US" dirty="0"/>
              <a:t>3. Implementation of the IEP includes progress reporting, ongoing review and periodic re-evaluation</a:t>
            </a:r>
          </a:p>
          <a:p>
            <a:pPr marL="0" indent="0">
              <a:buNone/>
            </a:pPr>
            <a:r>
              <a:rPr lang="en-US" dirty="0"/>
              <a:t>4. Development of an IEP is a complex and fact specific endeavor not amenable to the application of an artificial national standard</a:t>
            </a:r>
          </a:p>
          <a:p>
            <a:pPr marL="0" indent="0">
              <a:buNone/>
            </a:pPr>
            <a:r>
              <a:rPr lang="en-US" dirty="0"/>
              <a:t>5. The IEP process under the Rowley standard has yielded significant improvement in the education of children with disabilities</a:t>
            </a:r>
          </a:p>
          <a:p>
            <a:pPr marL="0" indent="0">
              <a:buNone/>
            </a:pPr>
            <a:endParaRPr lang="en-US" dirty="0"/>
          </a:p>
          <a:p>
            <a:pPr marL="0" indent="0">
              <a:buNone/>
            </a:pPr>
            <a:r>
              <a:rPr lang="en-US" dirty="0"/>
              <a:t>B. A New National “Standard” Would Deprive Students of the Benefits of Individualized Consideration by Shifting the IEP Team’s Focus Away from the Fine Points of a Child’s Disability to Artificial Legal Constructs</a:t>
            </a:r>
          </a:p>
          <a:p>
            <a:pPr marL="228600" indent="-228600">
              <a:buAutoNum type="arabicPeriod"/>
            </a:pPr>
            <a:r>
              <a:rPr lang="en-US" dirty="0"/>
              <a:t>A heightened FAPE standard will interfere with the collaborative IEP process by injecting an unmanageable degree of uncertainty</a:t>
            </a:r>
          </a:p>
          <a:p>
            <a:pPr marL="0" indent="0">
              <a:buNone/>
            </a:pPr>
            <a:r>
              <a:rPr lang="en-US" dirty="0"/>
              <a:t>2. Departing from the current FAPE standard would create the inaccurate perception the IEPs valid under the Rowley standard shortchange students with disabilities </a:t>
            </a:r>
          </a:p>
          <a:p>
            <a:pPr marL="0" indent="0">
              <a:buNone/>
            </a:pPr>
            <a:r>
              <a:rPr lang="en-US" dirty="0"/>
              <a:t>3. An expansion of the legal standard applied to educational benefit would negatively impact the willingness of IEP teams to place children with disabilities in the least restrictive environment</a:t>
            </a:r>
          </a:p>
          <a:p>
            <a:pPr marL="0" indent="0">
              <a:buNone/>
            </a:pPr>
            <a:endParaRPr lang="en-US" dirty="0"/>
          </a:p>
          <a:p>
            <a:pPr marL="0" indent="0">
              <a:buNone/>
            </a:pPr>
            <a:r>
              <a:rPr lang="en-US" dirty="0"/>
              <a:t>II. IMPOSING A NEW FAPE STANDARD WOULD VIOLATE THE SPENDING CLAUSE BY FAILING TO PROVIDE STATE AND LOCAL EDUCATION AGENCIES WITH APPROPRIATE NOTICE OF THE SCOPE OF THEIR OBLIGATIONS UNDER THE IDEA AND THEIR ACQUIESCENCE TO A NATIONAL EDUCATION STANDARD</a:t>
            </a:r>
          </a:p>
          <a:p>
            <a:pPr marL="228600" indent="-228600">
              <a:buAutoNum type="alphaUcPeriod"/>
            </a:pPr>
            <a:r>
              <a:rPr lang="en-US" dirty="0"/>
              <a:t>Congress Has Provided No Clear Notice that the FAPE Standard Has Been Heightened Beyond the Rowley Standard</a:t>
            </a:r>
          </a:p>
          <a:p>
            <a:pPr marL="228600" indent="-228600">
              <a:buAutoNum type="arabicPeriod"/>
            </a:pPr>
            <a:r>
              <a:rPr lang="en-US" dirty="0"/>
              <a:t>Requiring that IEPs contain measurable annual goals and the participation of students with disabilities in statewide assessments does not evince congressional intent to heighten the FAPE standard</a:t>
            </a:r>
          </a:p>
          <a:p>
            <a:pPr marL="0" indent="0">
              <a:buNone/>
            </a:pPr>
            <a:r>
              <a:rPr lang="en-US" dirty="0"/>
              <a:t>2. IDEA amendments adding transition services to IEP requirements fall far short of demonstrating clear notice of Congress’ adoption of a heightened FAPE standard</a:t>
            </a:r>
          </a:p>
          <a:p>
            <a:pPr marL="0" indent="0">
              <a:buNone/>
            </a:pPr>
            <a:endParaRPr lang="en-US" dirty="0"/>
          </a:p>
          <a:p>
            <a:pPr marL="0" indent="0">
              <a:buNone/>
            </a:pPr>
            <a:r>
              <a:rPr lang="en-US" dirty="0"/>
              <a:t>B. The IDEA’s Deference to States and Local Education Agencies Is the Fundamental Construct Underlying the States’ Agreement To Comply With Its Expansive Statutory and Regulatory Requirements in Exchange for Federal Funds..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9757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The current IEP process is a collaborative framework that has worked well for several decades to ensure that students receive educational plans uniquely tailored to their needs</a:t>
            </a:r>
          </a:p>
          <a:p>
            <a:endParaRPr lang="en-US" dirty="0"/>
          </a:p>
          <a:p>
            <a:r>
              <a:rPr lang="en-US" dirty="0"/>
              <a:t>CONGRESS INTENDED TO DEFER TO STATES AND LOCAL EDUCATIONAL AGENCIES THE ESSENTIAL TASKS OF IMPROVING EDUCATIONAL OUTCOMES FOR STUDENTS</a:t>
            </a:r>
          </a:p>
          <a:p>
            <a:pPr marL="228600" indent="-228600">
              <a:buAutoNum type="alphaUcPeriod"/>
            </a:pPr>
            <a:r>
              <a:rPr lang="en-US" dirty="0"/>
              <a:t>By Design the IDEA’s IEP Requirements Ensure that Each Child Receives the Educational Benefits Envisioned by Congress Consistent with Rowley</a:t>
            </a:r>
          </a:p>
          <a:p>
            <a:pPr marL="228600" indent="-228600">
              <a:buAutoNum type="arabicPeriod"/>
            </a:pPr>
            <a:r>
              <a:rPr lang="en-US" dirty="0"/>
              <a:t>The comprehensive and collaborative IEP process is uniquely applied to each disabled child</a:t>
            </a:r>
          </a:p>
          <a:p>
            <a:pPr marL="0" indent="0">
              <a:buNone/>
            </a:pPr>
            <a:r>
              <a:rPr lang="en-US" dirty="0"/>
              <a:t>2. IEPs must set forth a comprehensive educational program tailored to each child’s individualized needs</a:t>
            </a:r>
          </a:p>
          <a:p>
            <a:pPr marL="0" indent="0">
              <a:buNone/>
            </a:pPr>
            <a:r>
              <a:rPr lang="en-US" dirty="0"/>
              <a:t>3. Implementation of the IEP includes progress reporting, ongoing review and periodic re-evaluation</a:t>
            </a:r>
          </a:p>
          <a:p>
            <a:pPr marL="0" indent="0">
              <a:buNone/>
            </a:pPr>
            <a:r>
              <a:rPr lang="en-US" dirty="0"/>
              <a:t>4. Development of an IEP is a complex and fact specific endeavor not amenable to the application of an artificial national standard</a:t>
            </a:r>
          </a:p>
          <a:p>
            <a:pPr marL="0" indent="0">
              <a:buNone/>
            </a:pPr>
            <a:r>
              <a:rPr lang="en-US" dirty="0"/>
              <a:t>5. The IEP process under the Rowley standard has yielded significant improvement in the education of children with disabilities</a:t>
            </a:r>
          </a:p>
          <a:p>
            <a:pPr marL="0" indent="0">
              <a:buNone/>
            </a:pPr>
            <a:endParaRPr lang="en-US" dirty="0"/>
          </a:p>
          <a:p>
            <a:pPr marL="0" indent="0">
              <a:buNone/>
            </a:pPr>
            <a:r>
              <a:rPr lang="en-US" dirty="0"/>
              <a:t>B. A New National “Standard” Would Deprive Students of the Benefits of Individualized Consideration by Shifting the IEP Team’s Focus Away from the Fine Points of a Child’s Disability to Artificial Legal Constructs</a:t>
            </a:r>
          </a:p>
          <a:p>
            <a:pPr marL="228600" indent="-228600">
              <a:buAutoNum type="arabicPeriod"/>
            </a:pPr>
            <a:r>
              <a:rPr lang="en-US" dirty="0"/>
              <a:t>A heightened FAPE standard will interfere with the collaborative IEP process by injecting an unmanageable degree of uncertainty</a:t>
            </a:r>
          </a:p>
          <a:p>
            <a:pPr marL="0" indent="0">
              <a:buNone/>
            </a:pPr>
            <a:r>
              <a:rPr lang="en-US" dirty="0"/>
              <a:t>2. Departing from the current FAPE standard would create the inaccurate perception the IEPs valid under the Rowley standard shortchange students with disabilities </a:t>
            </a:r>
          </a:p>
          <a:p>
            <a:pPr marL="0" indent="0">
              <a:buNone/>
            </a:pPr>
            <a:r>
              <a:rPr lang="en-US" dirty="0"/>
              <a:t>3. An expansion of the legal standard applied to educational benefit would negatively impact the willingness of IEP teams to place children with disabilities in the least restrictive environment</a:t>
            </a:r>
          </a:p>
          <a:p>
            <a:pPr marL="0" indent="0">
              <a:buNone/>
            </a:pPr>
            <a:endParaRPr lang="en-US" dirty="0"/>
          </a:p>
          <a:p>
            <a:pPr marL="0" indent="0">
              <a:buNone/>
            </a:pPr>
            <a:r>
              <a:rPr lang="en-US" dirty="0"/>
              <a:t>II. IMPOSING A NEW FAPE STANDARD WOULD VIOLATE THE SPENDING CLAUSE BY FAILING TO PROVIDE STATE AND LOCAL EDUCATION AGENCIES WITH APPROPRIATE NOTICE OF THE SCOPE OF THEIR OBLIGATIONS UNDER THE IDEA AND THEIR ACQUIESCENCE TO A NATIONAL EDUCATION STANDARD</a:t>
            </a:r>
          </a:p>
          <a:p>
            <a:pPr marL="228600" indent="-228600">
              <a:buAutoNum type="alphaUcPeriod"/>
            </a:pPr>
            <a:r>
              <a:rPr lang="en-US" dirty="0"/>
              <a:t>Congress Has Provided No Clear Notice that the FAPE Standard Has Been Heightened Beyond the Rowley Standard</a:t>
            </a:r>
          </a:p>
          <a:p>
            <a:pPr marL="228600" indent="-228600">
              <a:buAutoNum type="arabicPeriod"/>
            </a:pPr>
            <a:r>
              <a:rPr lang="en-US" dirty="0"/>
              <a:t>Requiring that IEPs contain measurable annual goals and the participation of students with disabilities in statewide assessments does not evince congressional intent to heighten the FAPE standard</a:t>
            </a:r>
          </a:p>
          <a:p>
            <a:pPr marL="0" indent="0">
              <a:buNone/>
            </a:pPr>
            <a:r>
              <a:rPr lang="en-US" dirty="0"/>
              <a:t>2. IDEA amendments adding transition services to IEP requirements fall far short of demonstrating clear notice of Congress’ adoption of a heightened FAPE standard</a:t>
            </a:r>
          </a:p>
          <a:p>
            <a:pPr marL="0" indent="0">
              <a:buNone/>
            </a:pPr>
            <a:endParaRPr lang="en-US" dirty="0"/>
          </a:p>
          <a:p>
            <a:pPr marL="0" indent="0">
              <a:buNone/>
            </a:pPr>
            <a:r>
              <a:rPr lang="en-US" dirty="0"/>
              <a:t>B. The IDEA’s Deference to States and Local Education Agencies Is the Fundamental Construct Underlying the States’ Agreement To Comply With Its Expansive Statutory and Regulatory Requirements in Exchange for Federal Funds..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26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handed down an expansion, clarification of how</a:t>
            </a:r>
            <a:r>
              <a:rPr lang="en-US" baseline="0" dirty="0"/>
              <a:t> the Rowley FAPE standard applied to a child who is not fully integrated in the regular classroom and not able to achieve on grade level.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1047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7728">
              <a:defRPr/>
            </a:pPr>
            <a:r>
              <a:rPr lang="en-US" sz="1300" i="1" dirty="0"/>
              <a:t>Rowley </a:t>
            </a:r>
            <a:r>
              <a:rPr lang="en-US" sz="1300" dirty="0"/>
              <a:t>rejected the “equal opportunity” standard adopted by the lower courts, concluding that “free appropriate public education” was a phrase “too complex to be captured by the word ‘equal’ whether one is speaking of opportunities or services.” </a:t>
            </a:r>
          </a:p>
          <a:p>
            <a:pPr defTabSz="977728">
              <a:defRPr/>
            </a:pPr>
            <a:endParaRPr lang="en-US" sz="1300" dirty="0"/>
          </a:p>
          <a:p>
            <a:pPr defTabSz="977728">
              <a:defRPr/>
            </a:pPr>
            <a:r>
              <a:rPr lang="en-US" sz="1300" dirty="0"/>
              <a:t>“Mindful that Congress (despite several intervening amendments to the IDEA) has not materially changed the statutory definition of a FAPE since </a:t>
            </a:r>
            <a:r>
              <a:rPr lang="en-US" sz="1300" i="1" dirty="0"/>
              <a:t>Rowley</a:t>
            </a:r>
            <a:r>
              <a:rPr lang="en-US" sz="1300" dirty="0"/>
              <a:t> was decided, we decline to interpret the FAPE provision in a manner so plainly at odds with the Court’s analysis in that case.”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851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85004-B511-4154-A489-5909F1ED6A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299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webinar, we asked how many of the attendees</a:t>
            </a:r>
            <a:r>
              <a:rPr lang="en-US" baseline="0" dirty="0"/>
              <a:t> had received inquiries related to these decisions.  Very few had.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009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Not</a:t>
            </a:r>
            <a:r>
              <a:rPr lang="en-US" baseline="0" dirty="0"/>
              <a:t> time for everything – not overtime rule, ACA reform bill (Medicaid cuts), withdrawal of guidance on joint employers and joint employers case petitioned from 4</a:t>
            </a:r>
            <a:r>
              <a:rPr lang="en-US" baseline="30000" dirty="0"/>
              <a:t>th</a:t>
            </a:r>
            <a:r>
              <a:rPr lang="en-US" baseline="0" dirty="0"/>
              <a:t> Circuit.  AND TAKING OUT ORAL ARGUMENT.</a:t>
            </a:r>
            <a:endParaRPr lang="en-US" dirty="0"/>
          </a:p>
          <a:p>
            <a:endParaRPr lang="en-US" dirty="0"/>
          </a:p>
          <a:p>
            <a:r>
              <a:rPr lang="en-US" dirty="0"/>
              <a:t>AKA,</a:t>
            </a:r>
            <a:r>
              <a:rPr lang="en-US" baseline="0" dirty="0"/>
              <a:t> SCOTUS, POTUS and COTUS</a:t>
            </a:r>
            <a:endParaRPr lang="en-US" dirty="0"/>
          </a:p>
          <a:p>
            <a:endParaRPr lang="en-US" dirty="0"/>
          </a:p>
          <a:p>
            <a:r>
              <a:rPr lang="en-US" dirty="0"/>
              <a:t>Fry and Endrew F</a:t>
            </a:r>
            <a:r>
              <a:rPr lang="en-US" baseline="0" dirty="0"/>
              <a:t> very generally and one to keep an eye on</a:t>
            </a:r>
          </a:p>
          <a:p>
            <a:r>
              <a:rPr lang="en-US" baseline="0" dirty="0"/>
              <a:t>Federal budget news – free lunch, after school programs, Title I – in jeopardy?</a:t>
            </a:r>
          </a:p>
          <a:p>
            <a:r>
              <a:rPr lang="en-US" baseline="0" dirty="0"/>
              <a:t>Civil Rights – What is OCR actually going to enforce?  Cases to watch</a:t>
            </a:r>
          </a:p>
          <a:p>
            <a:r>
              <a:rPr lang="en-US" baseline="0" dirty="0"/>
              <a:t>Federal Regs – ESSA state plans, regs that were rescinded, </a:t>
            </a:r>
          </a:p>
          <a:p>
            <a:endParaRPr lang="en-US" baseline="0" dirty="0"/>
          </a:p>
          <a:p>
            <a:r>
              <a:rPr lang="en-US" baseline="0" dirty="0"/>
              <a:t>NOT addressing many many federal issues:  ACA repeal proposals, E-rate, infrastructure “talk” below, wellness policies (also below) – because no change imminent</a:t>
            </a:r>
          </a:p>
          <a:p>
            <a:pPr marL="430343">
              <a:buFont typeface="Arial" panose="020B0604020202020204" pitchFamily="34" charset="0"/>
              <a:buChar char="•"/>
            </a:pPr>
            <a:r>
              <a:rPr lang="en-US" altLang="en-US" b="1" dirty="0"/>
              <a:t>School Infrastructure</a:t>
            </a:r>
          </a:p>
          <a:p>
            <a:pPr marL="83499"/>
            <a:r>
              <a:rPr lang="en-US" altLang="en-US" b="1" dirty="0"/>
              <a:t>Administration and Congress have announced proposals to invest in infrastructure, including our schools.</a:t>
            </a:r>
          </a:p>
          <a:p>
            <a:pPr marL="83499"/>
            <a:r>
              <a:rPr lang="en-US" altLang="en-US" b="1" i="1" dirty="0"/>
              <a:t>Administration:  </a:t>
            </a:r>
            <a:r>
              <a:rPr lang="en-US" altLang="en-US" dirty="0"/>
              <a:t>“Pursue an ‘America’s Infrastructure First’ policy that supports investments in transportation, clean water, a modern and reliable electricity grid, telecommunications, security infrastructure, and other pressing domestic infrastructure needs.</a:t>
            </a:r>
          </a:p>
          <a:p>
            <a:pPr marL="83499"/>
            <a:r>
              <a:rPr lang="en-US" altLang="en-US" b="1" i="1" dirty="0"/>
              <a:t>Democratic proposal: </a:t>
            </a:r>
            <a:r>
              <a:rPr lang="en-US" altLang="en-US" dirty="0"/>
              <a:t>$75B to jumpstart public school modernization with funds distributed on a formula basis to public schools with the greatest and most urgent needs.  “Funding will ensure that school construction and modernization projects can get underway quickly without placing an undo financial burden on local taxpayers.” </a:t>
            </a:r>
          </a:p>
          <a:p>
            <a:pPr marL="83499"/>
            <a:endParaRPr lang="en-US" altLang="en-US" dirty="0"/>
          </a:p>
          <a:p>
            <a:r>
              <a:rPr lang="en-US" dirty="0"/>
              <a:t>The final rule requires LEAs to begin developing a revised local school wellness policy during School Year 2016-2017. LEAs must fully comply with the requirements of the final rule by June 30, 2017. This includes, but is not limited to:</a:t>
            </a:r>
            <a:endParaRPr lang="en-US" sz="1600" dirty="0"/>
          </a:p>
          <a:p>
            <a:pPr lvl="0" fontAlgn="base"/>
            <a:r>
              <a:rPr lang="en-US" dirty="0"/>
              <a:t>Permitting parents, students, representatives of the school food authority, teachers of physical education, school health professionals, the school board, school administrators, and the general public to participate in the development, implementation, review, and update of the local wellness policy.</a:t>
            </a:r>
            <a:endParaRPr lang="en-US" sz="1600" dirty="0"/>
          </a:p>
          <a:p>
            <a:pPr lvl="0" fontAlgn="base"/>
            <a:r>
              <a:rPr lang="en-US" dirty="0"/>
              <a:t>Identifying wellness policy leadership of one or more LEA and/or school official(s) who have the authority and responsibility to ensure each school complies with the policy.</a:t>
            </a:r>
            <a:endParaRPr lang="en-US" sz="1600" dirty="0"/>
          </a:p>
          <a:p>
            <a:pPr lvl="0" fontAlgn="base"/>
            <a:r>
              <a:rPr lang="en-US" dirty="0"/>
              <a:t>Informing and updating the public (including parents, students, and others in the community) about the content and implementation of the local wellness policy.</a:t>
            </a:r>
            <a:endParaRPr lang="en-US" sz="1600" dirty="0"/>
          </a:p>
          <a:p>
            <a:pPr lvl="0" fontAlgn="base"/>
            <a:r>
              <a:rPr lang="en-US" dirty="0"/>
              <a:t>Ensuring the wellness policy includes all of the required components:</a:t>
            </a:r>
            <a:endParaRPr lang="en-US" sz="1600" dirty="0"/>
          </a:p>
          <a:p>
            <a:pPr lvl="1" fontAlgn="base"/>
            <a:r>
              <a:rPr lang="en-US" dirty="0"/>
              <a:t>Specific goals for nutrition promotion and education, physical activity, and other school-based activities that promote student wellness. LEAs are required to review and consider evidence-based strategies in determining these goals.</a:t>
            </a:r>
            <a:endParaRPr lang="en-US" sz="1600" dirty="0"/>
          </a:p>
          <a:p>
            <a:pPr lvl="1" fontAlgn="base"/>
            <a:r>
              <a:rPr lang="en-US" dirty="0"/>
              <a:t>Nutrition guidelines for all foods and beverages available or for sale on the school campus during the school day that are consistent with Federal regulations for:</a:t>
            </a:r>
            <a:endParaRPr lang="en-US" sz="1600" dirty="0"/>
          </a:p>
          <a:p>
            <a:pPr lvl="2" fontAlgn="base"/>
            <a:r>
              <a:rPr lang="en-US" dirty="0"/>
              <a:t>School meal nutrition standards, and</a:t>
            </a:r>
            <a:endParaRPr lang="en-US" sz="1600" dirty="0"/>
          </a:p>
          <a:p>
            <a:pPr lvl="2" fontAlgn="base"/>
            <a:r>
              <a:rPr lang="en-US" dirty="0"/>
              <a:t>Smart Snacks in School nutrition standards.</a:t>
            </a:r>
            <a:endParaRPr lang="en-US" sz="1600" dirty="0"/>
          </a:p>
          <a:p>
            <a:pPr lvl="1" fontAlgn="base"/>
            <a:r>
              <a:rPr lang="en-US" dirty="0"/>
              <a:t>Policies for other foods and beverages available on the school campus during the school day (e.g., in classroom parties, classroom snacks brought by parents, or other foods given as incentives).</a:t>
            </a:r>
            <a:endParaRPr lang="en-US" sz="1600" dirty="0"/>
          </a:p>
          <a:p>
            <a:pPr lvl="1" fontAlgn="base"/>
            <a:r>
              <a:rPr lang="en-US" dirty="0"/>
              <a:t>Policies for food and beverage marketing that allow marketing and advertising of only those foods and beverages that meet the Smart Snacks in School nutrition standards.</a:t>
            </a:r>
            <a:endParaRPr lang="en-US" sz="1600" dirty="0"/>
          </a:p>
          <a:p>
            <a:pPr lvl="1" fontAlgn="base"/>
            <a:r>
              <a:rPr lang="en-US" dirty="0"/>
              <a:t>Description of public involvement, public updates, policy leadership, and evaluation plan.</a:t>
            </a:r>
            <a:endParaRPr lang="en-US" sz="1600" dirty="0"/>
          </a:p>
          <a:p>
            <a:pPr marL="83499"/>
            <a:endParaRPr lang="en-US" altLang="en-US" dirty="0"/>
          </a:p>
          <a:p>
            <a:pPr marL="83499"/>
            <a:r>
              <a:rPr lang="en-US" altLang="en-US" dirty="0"/>
              <a:t>All LEAs must assess their wellness policy at least once every three years on the extent to which schools are in compliance with the district policy, the extent to which the local wellness policy compares to model local school wellness policies, and the progress made in attaining the goals of the local wellness policy. LEAs must make this assessment available to the public.</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2</a:t>
            </a:fld>
            <a:endParaRPr lang="en-US" dirty="0"/>
          </a:p>
        </p:txBody>
      </p:sp>
    </p:spTree>
    <p:extLst>
      <p:ext uri="{BB962C8B-B14F-4D97-AF65-F5344CB8AC3E}">
        <p14:creationId xmlns:p14="http://schemas.microsoft.com/office/powerpoint/2010/main" val="3967053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1044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3494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Atlantic</a:t>
            </a:r>
          </a:p>
          <a:p>
            <a:endParaRPr lang="en-US" dirty="0"/>
          </a:p>
          <a:p>
            <a:r>
              <a:rPr lang="en-US" dirty="0"/>
              <a:t>The major church-state case could potentially expand the legal understanding of the free-exercise clause of the First Amendment of the U.S. Constitution. It is also the first time the Supreme Court has ruled that governments must provide money directly to a house of worship, which could have implications for future policy fights—including funding for private, religious charter schools. </a:t>
            </a:r>
          </a:p>
          <a:p>
            <a:endParaRPr lang="en-US" dirty="0"/>
          </a:p>
          <a:p>
            <a:r>
              <a:rPr lang="en-US" dirty="0"/>
              <a:t>“As Sotomayor predicts, Trinity Lutheran is likely the beginning of a new wave of legal challenges about government funds and the free-exercise clause. A little case about tire scraps and playgrounds just set the stage for a new way of thinking about the separation of church and state.se.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4860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scheduled oral argument once it</a:t>
            </a:r>
            <a:r>
              <a:rPr lang="en-US" baseline="0" dirty="0"/>
              <a:t> seemed likely there would be a 9</a:t>
            </a:r>
            <a:r>
              <a:rPr lang="en-US" baseline="30000" dirty="0"/>
              <a:t>th</a:t>
            </a:r>
            <a:r>
              <a:rPr lang="en-US" baseline="0" dirty="0"/>
              <a:t> justice to hear it.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4250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5863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decision could open the way to widespread challenges to the application of Blaine Amendments.</a:t>
            </a:r>
          </a:p>
          <a:p>
            <a:endParaRPr lang="en-US" dirty="0"/>
          </a:p>
          <a:p>
            <a:r>
              <a:rPr lang="en-US" dirty="0"/>
              <a:t>But recent decisions in state supreme courts have upheld savings account/voucher programs despite these provisions, finding funds become parents’ once awarded.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6670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Atlantic:</a:t>
            </a:r>
          </a:p>
          <a:p>
            <a:endParaRPr lang="en-US" dirty="0"/>
          </a:p>
          <a:p>
            <a:r>
              <a:rPr lang="en-US" dirty="0"/>
              <a:t>“As Sotomayor predicts, Trinity Lutheran is likely the beginning of a new wave of legal challenges about government funds and the free-exercise clause. A little case about tire scraps and playgrounds just set the stage for a new way of thinking about the separation of church and state.se.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801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27</a:t>
            </a:fld>
            <a:endParaRPr lang="en-US" dirty="0"/>
          </a:p>
        </p:txBody>
      </p:sp>
    </p:spTree>
    <p:extLst>
      <p:ext uri="{BB962C8B-B14F-4D97-AF65-F5344CB8AC3E}">
        <p14:creationId xmlns:p14="http://schemas.microsoft.com/office/powerpoint/2010/main" val="3470607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Gorsuch and Thomas would have gone farther – NOT distinguishing between the religious use and religious status.</a:t>
            </a:r>
            <a:r>
              <a:rPr lang="en-US" baseline="0" dirty="0"/>
              <a:t>  All should be allowed funding.</a:t>
            </a:r>
          </a:p>
          <a:p>
            <a:r>
              <a:rPr lang="en-US" baseline="0" dirty="0"/>
              <a:t>Breyer would limit the holding to safety realm and leave the Free Exercise analysis of other kinds of public benefits for another day. </a:t>
            </a:r>
          </a:p>
          <a:p>
            <a:endParaRPr lang="en-US" baseline="0" dirty="0"/>
          </a:p>
          <a:p>
            <a:r>
              <a:rPr lang="en-US" baseline="0" dirty="0"/>
              <a:t>Atlantic:  Breyer seemed to be anticipating the floodgate of legal challenges that Trinity Lutheran may invite. This is the first time the court has said the government is required to provide public funding directly to a religious organization. That decision could have implications for a host of other policy fights—especially the debate over public funding for private religious schools. In her dissent to the majority’s decision, joined by Justice Ruth Bader Ginsburg, Sonia Sotomayor wrote that this was her great fear about this decision.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8588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ヒラギノ角ゴ Pro W3" pitchFamily="-123" charset="-128"/>
                <a:cs typeface="ヒラギノ角ゴ Pro W3" pitchFamily="-123" charset="-128"/>
              </a:rPr>
              <a:t>The government cannot deny churches public funding merely because they are churches, but the government may deny them funding if they would use it for religious endeavors. </a:t>
            </a:r>
            <a:endParaRPr lang="en-US" dirty="0"/>
          </a:p>
          <a:p>
            <a:endParaRPr lang="en-US" dirty="0"/>
          </a:p>
          <a:p>
            <a:endParaRPr lang="en-US" dirty="0"/>
          </a:p>
          <a:p>
            <a:r>
              <a:rPr lang="en-US" dirty="0"/>
              <a:t>Goes through long line of historical cases and state action removing their own religious assessment laws.</a:t>
            </a:r>
            <a:r>
              <a:rPr lang="en-US" baseline="0" dirty="0"/>
              <a:t>  Direct public funding not allowed when the funds will be used for religious activity.</a:t>
            </a:r>
          </a:p>
          <a:p>
            <a:endParaRPr lang="en-US" baseline="0" dirty="0"/>
          </a:p>
          <a:p>
            <a:r>
              <a:rPr lang="en-US" dirty="0"/>
              <a:t>Atlantic</a:t>
            </a:r>
          </a:p>
          <a:p>
            <a:endParaRPr lang="en-US" dirty="0"/>
          </a:p>
          <a:p>
            <a:r>
              <a:rPr lang="en-US" dirty="0"/>
              <a:t>While her colleagues may see this about nothing more than tire scraps on a church playground, Sotomayor argued that the decision undermines years of court precedent and legal history in the United States. She walked through case after case of the early American states limiting the flow of public money to houses of worship.</a:t>
            </a:r>
          </a:p>
          <a:p>
            <a:endParaRPr lang="en-US" dirty="0"/>
          </a:p>
          <a:p>
            <a:r>
              <a:rPr lang="en-US" sz="1200" b="0" i="0" kern="1200" dirty="0">
                <a:solidFill>
                  <a:schemeClr val="tx1"/>
                </a:solidFill>
                <a:effectLst/>
                <a:latin typeface="+mn-lt"/>
                <a:ea typeface="ヒラギノ角ゴ Pro W3" pitchFamily="-123" charset="-128"/>
                <a:cs typeface="ヒラギノ角ゴ Pro W3" pitchFamily="-123" charset="-128"/>
              </a:rPr>
              <a:t>“If this separation [of church and state] means anything, it means that the government cannot … tax its citizens and turn that money over to houses of worship,” Sotomayor wrote. “The Court today blinds itself to the outcome this history requires and leads us instead to a place where separation of church and state is a constitutional slogan, not a constitutional commitment.”</a:t>
            </a:r>
          </a:p>
          <a:p>
            <a:r>
              <a:rPr lang="en-US" sz="1200" b="0" i="0" kern="1200" dirty="0">
                <a:solidFill>
                  <a:schemeClr val="tx1"/>
                </a:solidFill>
                <a:effectLst/>
                <a:latin typeface="+mn-lt"/>
                <a:ea typeface="ヒラギノ角ゴ Pro W3" pitchFamily="-123" charset="-128"/>
                <a:cs typeface="ヒラギノ角ゴ Pro W3" pitchFamily="-123" charset="-128"/>
              </a:rPr>
              <a:t>As Sotomayor predicts, </a:t>
            </a:r>
            <a:r>
              <a:rPr lang="en-US" sz="1200" b="0" i="1" kern="1200" dirty="0">
                <a:solidFill>
                  <a:schemeClr val="tx1"/>
                </a:solidFill>
                <a:effectLst/>
                <a:latin typeface="+mn-lt"/>
                <a:ea typeface="ヒラギノ角ゴ Pro W3" pitchFamily="-123" charset="-128"/>
                <a:cs typeface="ヒラギノ角ゴ Pro W3" pitchFamily="-123" charset="-128"/>
              </a:rPr>
              <a:t>Trinity Lutheran</a:t>
            </a:r>
            <a:r>
              <a:rPr lang="en-US" sz="1200" b="0" i="0" kern="1200" dirty="0">
                <a:solidFill>
                  <a:schemeClr val="tx1"/>
                </a:solidFill>
                <a:effectLst/>
                <a:latin typeface="+mn-lt"/>
                <a:ea typeface="ヒラギノ角ゴ Pro W3" pitchFamily="-123" charset="-128"/>
                <a:cs typeface="ヒラギノ角ゴ Pro W3" pitchFamily="-123" charset="-128"/>
              </a:rPr>
              <a:t> is likely the beginning of a new wave of legal challenges about government funds and the free-exercise clause. A little case about tire scraps and playgrounds just set the stage for a new way of thinking about the separation of church and state.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1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Gorsuch’s rise to the Court</a:t>
            </a:r>
            <a:r>
              <a:rPr lang="en-US" baseline="0" dirty="0"/>
              <a:t> at the larger conference tomorrow.  Only prior clerk to be sworn in by, and serve with, Justice for whom he clerked.</a:t>
            </a:r>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3</a:t>
            </a:fld>
            <a:endParaRPr lang="en-US" dirty="0"/>
          </a:p>
        </p:txBody>
      </p:sp>
    </p:spTree>
    <p:extLst>
      <p:ext uri="{BB962C8B-B14F-4D97-AF65-F5344CB8AC3E}">
        <p14:creationId xmlns:p14="http://schemas.microsoft.com/office/powerpoint/2010/main" val="1332373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505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remanded the Supreme Court of New Mexico for further consideration in light of Trinity Lutheran Church of Columbia, Inc. v. Comer, 582 U. S. ___ (2017)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896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Cases petitioned October 2015.  Combined for Supreme Court of Colorado opinion below.  Separated for cert.</a:t>
            </a:r>
            <a:r>
              <a:rPr lang="en-US" baseline="0" dirty="0"/>
              <a:t> petitions.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123" charset="-128"/>
                <a:cs typeface="ヒラギノ角ゴ Pro W3" pitchFamily="-123" charset="-128"/>
              </a:rPr>
              <a:t>The three petitions are all based on the Colorado Supreme Court decision. Each raises a separate issue and were filed by different petitioners but have the same respondent, Taxpayers for Public Education which brought the suit challenging the Douglas County voucher program. If the Court took up case it would have to whether to consolidate the petitions, or limit review to one or two of the issues raised.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123" charset="-128"/>
              <a:cs typeface="ヒラギノ角ゴ Pro W3" pitchFamily="-12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123" charset="-128"/>
                <a:cs typeface="ヒラギノ角ゴ Pro W3" pitchFamily="-123" charset="-128"/>
              </a:rPr>
              <a:t>Cases are remanded to the Supreme Court of Colorado for further consideration in light of Trinity Lutheran Church of Columbia, Inc. v. Comer, 582 U. S. ___ (2017)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123" charset="-128"/>
              <a:cs typeface="ヒラギノ角ゴ Pro W3" pitchFamily="-123" charset="-128"/>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979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According to a August 3, 2017 report by Marianne Goodland of The Colorado Independent, the Douglas County Board of Education's November 2017 election could determine the fate of the school district's private school voucher program. The voucher program was approved by a 4-3 vote. The seats of the four members who voted for the program are up for garbs. if opponents to the voucher program take just one of the four seats, the board would likely drop the voucher program altogether, rendering the legal case moot.  . However, if voucher proponents hold their slim majority, the legal battle likely would continue. </a:t>
            </a:r>
          </a:p>
          <a:p>
            <a:endParaRPr lang="en-US" dirty="0"/>
          </a:p>
          <a:p>
            <a:r>
              <a:rPr lang="en-US" dirty="0"/>
              <a:t>Outside money is also expected to play a role in the race. Two years ago, Americans for Prosperity, the conservative group backed by billionaires David and Charles Koch, paid for ads that encouraged viewers to contact the board and express their support for the “school choice” (i.e. voucher) decisions. Douglas County historically has been one of the highest-achieving in the state, but over the last two years, its school board has been riven by battling between conservative education reformers and those referred to as “pro-public school.” The district, in the words of one candidate, is facing a financial crisis, with a backlog of nearly $300 million in school building repairs.</a:t>
            </a:r>
          </a:p>
          <a:p>
            <a:endParaRPr lang="en-US" dirty="0"/>
          </a:p>
          <a:p>
            <a:r>
              <a:rPr lang="en-US" dirty="0"/>
              <a:t>Meanwhile, Benjamin Wermund of Politico Pro reported on August 4, 2017 that the Colorado Supreme Court had remanded the Douglas County School District voucher program case back to state trial court after the case had been sent back to Colorado Supreme Court by the U.S. Supreme Court. Politico Pro noted: "The Colorado case, out of the Douglas County School District, represents school choice advocates' next best shot at scrapping constitutional provisions in 39 states known as "Blaine Amendments" that prohibit public money from aiding religious organizations, including private schools."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40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COSA members have access to transgender litigation chart</a:t>
            </a:r>
          </a:p>
          <a:p>
            <a:endParaRPr lang="en-US" dirty="0"/>
          </a:p>
          <a:p>
            <a:r>
              <a:rPr lang="en-US" dirty="0"/>
              <a:t>Law continues to evolve in the courts.</a:t>
            </a:r>
          </a:p>
          <a:p>
            <a:endParaRPr lang="en-US" dirty="0"/>
          </a:p>
          <a:p>
            <a:r>
              <a:rPr lang="en-US" dirty="0"/>
              <a:t>Challenge to North Carolina “bathroom bill” – dropped by DOJ</a:t>
            </a:r>
          </a:p>
          <a:p>
            <a:r>
              <a:rPr lang="en-US" dirty="0"/>
              <a:t>Illinois case challenging resolution agreement on bathrooms</a:t>
            </a:r>
          </a:p>
          <a:p>
            <a:r>
              <a:rPr lang="en-US" dirty="0"/>
              <a:t>Pennsylvania court ruled for student under equal protection concept</a:t>
            </a:r>
          </a:p>
          <a:p>
            <a:r>
              <a:rPr lang="en-US" dirty="0"/>
              <a:t>Texas suit brought by 20+ states on hold after change in Administration’s position – dismissed</a:t>
            </a:r>
          </a:p>
          <a:p>
            <a:r>
              <a:rPr lang="en-US" dirty="0"/>
              <a:t>And more!</a:t>
            </a:r>
          </a:p>
          <a:p>
            <a:endParaRPr lang="en-US" dirty="0"/>
          </a:p>
          <a:p>
            <a:r>
              <a:rPr lang="en-US" dirty="0"/>
              <a:t>The School Board contends that this case has become moot because, after our April 2016 decision, Grimm apparently graduated from high school on June 10, 2017. The School Board argues that, absent any allegation of a “particular intention to return to school after graduation,” this change of status deprives Grimm of a continued interest in the litigation, rendering the case moot. Supp. Reply Br. of Sch. Bd. at 4; see also Supp. Br. of Sch. Bd. at 18–20. The School Board states further that its bathroom policy does not necessarily apply to alumni, and that the issue of whether the policy is applicable to alumni is not yet ripe for adjudication. In his briefing, Grimm challenges these contentions, arguing that his possible “future attendance at alumni and school-community events” establishes a concrete interest in obtaining an injunction, Supp. Br. of Pl.-Appellant at 19, and that the School Board’s “noncommittal statement” regarding the enforceability of its policy “falls far short of a representation that the Board will voluntarily cease discriminating against [him].” Supp. Reply Br. of Pl.-Appellant at 4. The School Board thus suggests an absence of our jurisdiction, while Grimm contends that we continue to have jurisdiction.</a:t>
            </a:r>
          </a:p>
          <a:p>
            <a:endParaRPr lang="en-US" dirty="0"/>
          </a:p>
          <a:p>
            <a:r>
              <a:rPr lang="en-US" dirty="0"/>
              <a:t>Mootness is jurisdictional and the panel</a:t>
            </a:r>
            <a:r>
              <a:rPr lang="en-US" baseline="0" dirty="0"/>
              <a:t> does not have the necessary facts in the record. </a:t>
            </a:r>
            <a:r>
              <a:rPr lang="en-US" dirty="0"/>
              <a:t>Because</a:t>
            </a:r>
            <a:r>
              <a:rPr lang="en-US" baseline="0" dirty="0"/>
              <a:t> the case was litigated while Gavin Grimm was a student, there are no facts in the record supporting the assertions that he could return and the policy would apply.  So the court remanded to the district court to determine those facts and decide whether the case has become moot.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85004-B511-4154-A489-5909F1ED6AEF}"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4926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396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court's ruling in </a:t>
            </a:r>
            <a:r>
              <a:rPr lang="en-US" u="sng" dirty="0">
                <a:hlinkClick r:id="rId3"/>
              </a:rPr>
              <a:t>Hively v. Ivy Tech Community College of Indiana</a:t>
            </a:r>
            <a:r>
              <a:rPr lang="en-US" dirty="0"/>
              <a:t> overrules a panel decision issued in July 2016 upholding the district court's decision, which had dismissed the plaintiff's complaint for failure to state a claim.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7861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court's ruling in </a:t>
            </a:r>
            <a:r>
              <a:rPr lang="en-US" u="sng" dirty="0">
                <a:hlinkClick r:id="rId3"/>
              </a:rPr>
              <a:t>Hively v. Ivy Tech Community College of Indiana</a:t>
            </a:r>
            <a:r>
              <a:rPr lang="en-US" dirty="0"/>
              <a:t> overrules a panel decision issued in July 2016 upholding the district court's decision, which had dismissed the plaintiff's complaint for failure to state a claim.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was therefore wrong to dismiss Hively's complaint for failure to state a claim. The judgment of the district court is REVERSED and the case is REMANDED for further proceedings.“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Several district courts have found the distinction between a</a:t>
            </a:r>
            <a:r>
              <a:rPr lang="en-US" baseline="0" dirty="0"/>
              <a:t> claim for discrimination based on gender stereotyping (widely held to be cognizable under Title VII) and based on sexual orientation to be the same.  Using the “common sense language” from Hively, and citing it as persuasive, a New York district court recently found a claim cognizable, despite the 2</a:t>
            </a:r>
            <a:r>
              <a:rPr lang="en-US" baseline="30000" dirty="0"/>
              <a:t>nd</a:t>
            </a:r>
            <a:r>
              <a:rPr lang="en-US" baseline="0" dirty="0"/>
              <a:t> Circuit’s holding. </a:t>
            </a:r>
            <a:r>
              <a:rPr lang="en-US" i="1" baseline="0" dirty="0"/>
              <a:t>Philpott v. State of New York</a:t>
            </a:r>
            <a:r>
              <a:rPr lang="en-US" baseline="0" dirty="0"/>
              <a:t>, </a:t>
            </a:r>
            <a:r>
              <a:rPr lang="en-US" sz="1200" b="0" i="0" kern="1200" dirty="0">
                <a:solidFill>
                  <a:schemeClr val="tx1"/>
                </a:solidFill>
                <a:effectLst/>
                <a:latin typeface="+mn-lt"/>
                <a:ea typeface="ヒラギノ角ゴ Pro W3" pitchFamily="-123" charset="-128"/>
                <a:cs typeface="ヒラギノ角ゴ Pro W3" pitchFamily="-123" charset="-128"/>
              </a:rPr>
              <a:t>2017 WL 1750398 (S.D. N.Y.</a:t>
            </a:r>
            <a:r>
              <a:rPr lang="en-US" sz="1200" b="0" i="0" kern="1200" baseline="0" dirty="0">
                <a:solidFill>
                  <a:schemeClr val="tx1"/>
                </a:solidFill>
                <a:effectLst/>
                <a:latin typeface="+mn-lt"/>
                <a:ea typeface="ヒラギノ角ゴ Pro W3" pitchFamily="-123" charset="-128"/>
                <a:cs typeface="ヒラギノ角ゴ Pro W3" pitchFamily="-123" charset="-128"/>
              </a:rPr>
              <a:t> 2017)</a:t>
            </a:r>
            <a:endParaRPr lang="en-US" sz="1200" b="0" i="0" kern="1200" dirty="0">
              <a:solidFill>
                <a:schemeClr val="tx1"/>
              </a:solidFill>
              <a:effectLst/>
              <a:latin typeface="+mn-lt"/>
              <a:ea typeface="ヒラギノ角ゴ Pro W3" pitchFamily="-123" charset="-128"/>
              <a:cs typeface="ヒラギノ角ゴ Pro W3" pitchFamily="-12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10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3-judge panel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0518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3-judge panel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1704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a:t>
            </a:fld>
            <a:endParaRPr lang="en-US" dirty="0"/>
          </a:p>
        </p:txBody>
      </p:sp>
    </p:spTree>
    <p:extLst>
      <p:ext uri="{BB962C8B-B14F-4D97-AF65-F5344CB8AC3E}">
        <p14:creationId xmlns:p14="http://schemas.microsoft.com/office/powerpoint/2010/main" val="3713739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3-judge panel</a:t>
            </a:r>
          </a:p>
          <a:p>
            <a:endParaRPr lang="en-US" dirty="0"/>
          </a:p>
          <a:p>
            <a:r>
              <a:rPr lang="en-US" dirty="0"/>
              <a:t>Rejected school district’s argument that Ash could not “unilaterally declare” his gender.  He has a medically diagnosed and documented</a:t>
            </a:r>
            <a:r>
              <a:rPr lang="en-US" baseline="0" dirty="0"/>
              <a:t> condition.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603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policy does nothing to protect the privacy rights</a:t>
            </a:r>
            <a:r>
              <a:rPr lang="en-US" baseline="0" dirty="0"/>
              <a:t> of each individual student vis a vis student who share similar anatomy and it ignores the practical reality of how [Whitaker], as a transgender boy, uses the bathroom:  by entering a stall and closing the door.”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8503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3-judge panel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541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44</a:t>
            </a:fld>
            <a:endParaRPr lang="en-US" dirty="0"/>
          </a:p>
        </p:txBody>
      </p:sp>
    </p:spTree>
    <p:extLst>
      <p:ext uri="{BB962C8B-B14F-4D97-AF65-F5344CB8AC3E}">
        <p14:creationId xmlns:p14="http://schemas.microsoft.com/office/powerpoint/2010/main" val="2477451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could be a day-long presentation.  Complex set of rules,</a:t>
            </a:r>
            <a:r>
              <a:rPr lang="en-US" baseline="0" dirty="0"/>
              <a:t> case law, statutes that govern each issue, and complex relationship between DOJ and ED on enforcement of each.  Entire web pages on ED site during Obama administration, and short film released in waning days touting civil rights achievements.</a:t>
            </a:r>
            <a:endParaRPr lang="en-US" dirty="0"/>
          </a:p>
        </p:txBody>
      </p:sp>
      <p:sp>
        <p:nvSpPr>
          <p:cNvPr id="4" name="Slide Number Placeholder 3"/>
          <p:cNvSpPr>
            <a:spLocks noGrp="1"/>
          </p:cNvSpPr>
          <p:nvPr>
            <p:ph type="sldNum" sz="quarter" idx="10"/>
          </p:nvPr>
        </p:nvSpPr>
        <p:spPr/>
        <p:txBody>
          <a:bodyPr/>
          <a:lstStyle/>
          <a:p>
            <a:fld id="{E8885004-B511-4154-A489-5909F1ED6AEF}" type="slidenum">
              <a:rPr lang="en-US" smtClean="0"/>
              <a:t>45</a:t>
            </a:fld>
            <a:endParaRPr lang="en-US" dirty="0"/>
          </a:p>
        </p:txBody>
      </p:sp>
    </p:spTree>
    <p:extLst>
      <p:ext uri="{BB962C8B-B14F-4D97-AF65-F5344CB8AC3E}">
        <p14:creationId xmlns:p14="http://schemas.microsoft.com/office/powerpoint/2010/main" val="512051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NSBA noted expansive legal positions on several guidance documents…</a:t>
            </a:r>
          </a:p>
        </p:txBody>
      </p:sp>
      <p:sp>
        <p:nvSpPr>
          <p:cNvPr id="4" name="Slide Number Placeholder 3"/>
          <p:cNvSpPr>
            <a:spLocks noGrp="1"/>
          </p:cNvSpPr>
          <p:nvPr>
            <p:ph type="sldNum" sz="quarter" idx="10"/>
          </p:nvPr>
        </p:nvSpPr>
        <p:spPr/>
        <p:txBody>
          <a:bodyPr/>
          <a:lstStyle/>
          <a:p>
            <a:fld id="{E8885004-B511-4154-A489-5909F1ED6AEF}" type="slidenum">
              <a:rPr lang="en-US" smtClean="0"/>
              <a:t>46</a:t>
            </a:fld>
            <a:endParaRPr lang="en-US" dirty="0"/>
          </a:p>
        </p:txBody>
      </p:sp>
    </p:spTree>
    <p:extLst>
      <p:ext uri="{BB962C8B-B14F-4D97-AF65-F5344CB8AC3E}">
        <p14:creationId xmlns:p14="http://schemas.microsoft.com/office/powerpoint/2010/main" val="2626962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UNOFFICIAL ACTIVITY – resolving deseg orders, resolving</a:t>
            </a:r>
            <a:r>
              <a:rPr lang="en-US" baseline="0" dirty="0"/>
              <a:t> OCR complaints, not pushing hard on website accessibility</a:t>
            </a:r>
            <a:endParaRPr lang="en-US" dirty="0"/>
          </a:p>
          <a:p>
            <a:endParaRPr lang="en-US" dirty="0"/>
          </a:p>
          <a:p>
            <a:r>
              <a:rPr lang="en-US" dirty="0"/>
              <a:t>Noting that "this interpretation has given rise to significant litigation regarding school restrooms and locker rooms...," including conflicting rulings by the 4th Circuit and the Texas District Court, the Departments said "there must be due regard for the primary role of the States and local school districts in establishing educational policy. In these circumstances, the Department of Education and the Department of Justice have decided to withdraw and rescind the above-referenced guidance documents in order to further and more completely consider the legal issues involved. The Departments thus will not rely on the views expressed within them." The new DCL also states that "the withdrawal of the guidance document does not leave students without protections from discrimination, bullying or harassment." </a:t>
            </a:r>
          </a:p>
          <a:p>
            <a:r>
              <a:rPr lang="en-US" dirty="0"/>
              <a:t>In a statement released with the new DCL, Secretary of Education Betsy DeVos said that the responsibility to protect students and to ensure safe learning environments was "not merely a federal mandate, but a moral obligation no individual, school, district or state can abdicate." She said she is directing the Department of Education's Office for Civil Rights to remain "committed to investigating all claims of discrimination, bullying and harassment against those who are most vulnerable in our schools." </a:t>
            </a:r>
          </a:p>
          <a:p>
            <a:endParaRPr lang="en-US" dirty="0"/>
          </a:p>
        </p:txBody>
      </p:sp>
      <p:sp>
        <p:nvSpPr>
          <p:cNvPr id="4" name="Slide Number Placeholder 3"/>
          <p:cNvSpPr>
            <a:spLocks noGrp="1"/>
          </p:cNvSpPr>
          <p:nvPr>
            <p:ph type="sldNum" sz="quarter" idx="10"/>
          </p:nvPr>
        </p:nvSpPr>
        <p:spPr/>
        <p:txBody>
          <a:bodyPr/>
          <a:lstStyle/>
          <a:p>
            <a:fld id="{E8885004-B511-4154-A489-5909F1ED6AEF}" type="slidenum">
              <a:rPr lang="en-US" smtClean="0"/>
              <a:t>47</a:t>
            </a:fld>
            <a:endParaRPr lang="en-US" dirty="0"/>
          </a:p>
        </p:txBody>
      </p:sp>
    </p:spTree>
    <p:extLst>
      <p:ext uri="{BB962C8B-B14F-4D97-AF65-F5344CB8AC3E}">
        <p14:creationId xmlns:p14="http://schemas.microsoft.com/office/powerpoint/2010/main" val="17552565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provided guidance on the evaluation and investigation of complaints by transgender students.  The guidance declares that OCR offices can no longer rely on the May 2016 Dear Colleague Letter (or the predecessor 2015 private letter) concerning transgender students’ rights under Title IX as a basis for resolving a complaint. Instead OCR must apply Title IX and its implementing regulations as interpreted by the federal courts in evaluating a complaint of sex discrimination. Jackson’s directive lists claims over which OCR has continuing jurisdiction, including different treatment based on sex stereotyping. A sample letter is provided for field offices to use when dismissing an allegation. The letter states that while the 2016 DCL has been withdrawn, state and local policies and practices may provide protection to transgender students. Examples of such protections are featured in an OCR compilation issued in 2016.</a:t>
            </a:r>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48</a:t>
            </a:fld>
            <a:endParaRPr lang="en-US" dirty="0"/>
          </a:p>
        </p:txBody>
      </p:sp>
    </p:spTree>
    <p:extLst>
      <p:ext uri="{BB962C8B-B14F-4D97-AF65-F5344CB8AC3E}">
        <p14:creationId xmlns:p14="http://schemas.microsoft.com/office/powerpoint/2010/main" val="2412540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Learned more</a:t>
            </a:r>
            <a:r>
              <a:rPr lang="en-US" baseline="0" dirty="0"/>
              <a:t> in June</a:t>
            </a:r>
            <a:r>
              <a:rPr lang="en-US" dirty="0"/>
              <a:t> about how</a:t>
            </a:r>
            <a:r>
              <a:rPr lang="en-US" baseline="0" dirty="0"/>
              <a:t> ED OCR will approach investigations</a:t>
            </a:r>
          </a:p>
          <a:p>
            <a:endParaRPr lang="en-US" baseline="0" dirty="0"/>
          </a:p>
          <a:p>
            <a:r>
              <a:rPr lang="en-US" baseline="0" dirty="0"/>
              <a:t>No “sensitive case” or “call home” list.</a:t>
            </a:r>
          </a:p>
          <a:p>
            <a:endParaRPr lang="en-US" baseline="0" dirty="0"/>
          </a:p>
          <a:p>
            <a:r>
              <a:rPr lang="en-US" baseline="0" dirty="0"/>
              <a:t>The other changes immediately some of the practices used to investigate alleged civil rights violations by public school districts. Among the changes in this directive: certain types of complaints will no longer be automatically subject to review and oversight by OCR “headquarters” in Washington, D.C.;  the investigative rule requiring three years of past complaint data to assess a school district’s compliance is eliminated; and "systemic" investigations will no longer be carried out based on individual complaints absent allegations of systemic issues or unless the investigation team determines such an approach is warranted; and more. These changes apply to all complaints currently in evaluation or investigation, as well as newly filed complaints.</a:t>
            </a:r>
          </a:p>
          <a:p>
            <a:endParaRPr lang="en-US" baseline="0" dirty="0"/>
          </a:p>
          <a:p>
            <a:r>
              <a:rPr lang="en-US" baseline="0" dirty="0"/>
              <a:t>ED spokesperson said should help investigators resolve cases more quickly.</a:t>
            </a:r>
          </a:p>
          <a:p>
            <a:endParaRPr lang="en-US" baseline="0" dirty="0"/>
          </a:p>
          <a:p>
            <a:r>
              <a:rPr lang="en-US" b="1" dirty="0"/>
              <a:t>Senate Democrats Take Issue with ED Civil Rights Approach; Ask for More Info</a:t>
            </a:r>
            <a:endParaRPr lang="en-US" dirty="0"/>
          </a:p>
          <a:p>
            <a:br>
              <a:rPr lang="en-US" dirty="0"/>
            </a:br>
            <a:endParaRPr lang="en-US" dirty="0"/>
          </a:p>
          <a:p>
            <a:r>
              <a:rPr lang="en-US" dirty="0"/>
              <a:t>Democratic Senators issued a </a:t>
            </a:r>
            <a:r>
              <a:rPr lang="en-US" u="sng" dirty="0">
                <a:effectLst/>
                <a:hlinkClick r:id="rId3"/>
              </a:rPr>
              <a:t>letter</a:t>
            </a:r>
            <a:r>
              <a:rPr lang="en-US" dirty="0"/>
              <a:t> to Education Secretary Betsy DeVos on Tuesday June 27 saying they were "extraordinarily disappointed and alarmed" at the actions taken by the Office for Civil Rights they feel have "diminished... enforcement of civil rights laws."  Citing the memos to field staff issued in early June, they expressed concern over the loosening of centralized oversight over certain types of claims, and the weakening protections for transgender students, which they believe are inconsistent with the Office's duties under Title IX.  They requested the Department to produce detailed information in response to their concerns by July 11.</a:t>
            </a:r>
            <a:br>
              <a:rPr lang="en-US" dirty="0"/>
            </a:br>
            <a:endParaRPr lang="en-US" dirty="0"/>
          </a:p>
          <a:p>
            <a:br>
              <a:rPr lang="en-US" dirty="0"/>
            </a:br>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49</a:t>
            </a:fld>
            <a:endParaRPr lang="en-US" dirty="0"/>
          </a:p>
        </p:txBody>
      </p:sp>
    </p:spTree>
    <p:extLst>
      <p:ext uri="{BB962C8B-B14F-4D97-AF65-F5344CB8AC3E}">
        <p14:creationId xmlns:p14="http://schemas.microsoft.com/office/powerpoint/2010/main" val="2020414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DeVos Senate</a:t>
            </a:r>
            <a:r>
              <a:rPr lang="en-US" baseline="0" dirty="0"/>
              <a:t> testimony June 6 on budget proposal</a:t>
            </a:r>
            <a:endParaRPr lang="en-US" dirty="0"/>
          </a:p>
          <a:p>
            <a:r>
              <a:rPr lang="en-US" dirty="0"/>
              <a:t>Re: $250M proposal to fund and study the impact of vouchers:   "Schools that receive federal funds must follow federal [special education] law, period.“</a:t>
            </a:r>
          </a:p>
          <a:p>
            <a:r>
              <a:rPr lang="en-US" dirty="0"/>
              <a:t>Re:  private schools protecting LGBT students from discrimination:  “This department isn't going to be issuing any decrees.“</a:t>
            </a:r>
          </a:p>
          <a:p>
            <a:r>
              <a:rPr lang="en-US" dirty="0"/>
              <a:t>Re:  $1B Title I public school</a:t>
            </a:r>
          </a:p>
          <a:p>
            <a:r>
              <a:rPr lang="en-US" dirty="0"/>
              <a:t>choice program:  "It is in no </a:t>
            </a:r>
          </a:p>
          <a:p>
            <a:r>
              <a:rPr lang="en-US" dirty="0"/>
              <a:t>way going to be mandated</a:t>
            </a:r>
          </a:p>
          <a:p>
            <a:r>
              <a:rPr lang="en-US" dirty="0"/>
              <a:t>from the top.“</a:t>
            </a:r>
          </a:p>
          <a:p>
            <a:endParaRPr lang="en-US" dirty="0"/>
          </a:p>
          <a:p>
            <a:r>
              <a:rPr lang="en-US" dirty="0"/>
              <a:t>The rest roughly in chronological,</a:t>
            </a:r>
            <a:r>
              <a:rPr lang="en-US" baseline="0" dirty="0"/>
              <a:t> not logical, order.</a:t>
            </a:r>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50</a:t>
            </a:fld>
            <a:endParaRPr lang="en-US" dirty="0"/>
          </a:p>
        </p:txBody>
      </p:sp>
    </p:spTree>
    <p:extLst>
      <p:ext uri="{BB962C8B-B14F-4D97-AF65-F5344CB8AC3E}">
        <p14:creationId xmlns:p14="http://schemas.microsoft.com/office/powerpoint/2010/main" val="417288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Fry Feb. 22</a:t>
            </a:r>
          </a:p>
          <a:p>
            <a:r>
              <a:rPr lang="en-US" dirty="0"/>
              <a:t>Endrew F. March</a:t>
            </a:r>
            <a:r>
              <a:rPr lang="en-US" baseline="0" dirty="0"/>
              <a:t> 23</a:t>
            </a:r>
          </a:p>
          <a:p>
            <a:endParaRPr lang="en-US" baseline="0" dirty="0"/>
          </a:p>
          <a:p>
            <a:r>
              <a:rPr lang="en-US" baseline="0" dirty="0"/>
              <a:t>But there is a Gorsuch connection.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26366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Unless prohibited by law, whenever an executive department or agency (agency) publicly proposes for notice and comment or otherwise promulgates a new regulation, it shall identify at least two existing regulations to be repealed.</a:t>
            </a:r>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51</a:t>
            </a:fld>
            <a:endParaRPr lang="en-US" dirty="0"/>
          </a:p>
        </p:txBody>
      </p:sp>
    </p:spTree>
    <p:extLst>
      <p:ext uri="{BB962C8B-B14F-4D97-AF65-F5344CB8AC3E}">
        <p14:creationId xmlns:p14="http://schemas.microsoft.com/office/powerpoint/2010/main" val="905474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a:solidFill>
                  <a:schemeClr val="tx1"/>
                </a:solidFill>
                <a:effectLst/>
                <a:latin typeface="+mn-lt"/>
                <a:ea typeface="ヒラギノ角ゴ Pro W3" pitchFamily="-123" charset="-128"/>
                <a:cs typeface="ヒラギノ角ゴ Pro W3" pitchFamily="-123" charset="-128"/>
              </a:rPr>
              <a:t>In accordance with </a:t>
            </a:r>
            <a:r>
              <a:rPr lang="en-US" sz="1200" b="0" i="0" u="none" strike="noStrike" kern="1200" dirty="0">
                <a:solidFill>
                  <a:schemeClr val="tx1"/>
                </a:solidFill>
                <a:effectLst/>
                <a:latin typeface="+mn-lt"/>
                <a:ea typeface="ヒラギノ角ゴ Pro W3" pitchFamily="-123" charset="-128"/>
                <a:cs typeface="ヒラギノ角ゴ Pro W3" pitchFamily="-123" charset="-128"/>
                <a:hlinkClick r:id="rId3"/>
              </a:rPr>
              <a:t>Executive Order 13777,</a:t>
            </a:r>
            <a:r>
              <a:rPr lang="en-US" sz="1200" b="0" i="0" kern="1200" dirty="0">
                <a:solidFill>
                  <a:schemeClr val="tx1"/>
                </a:solidFill>
                <a:effectLst/>
                <a:latin typeface="+mn-lt"/>
                <a:ea typeface="ヒラギノ角ゴ Pro W3" pitchFamily="-123" charset="-128"/>
                <a:cs typeface="ヒラギノ角ゴ Pro W3" pitchFamily="-123" charset="-128"/>
              </a:rPr>
              <a:t> “Enforcing the Regulatory Reform Agenda,” the Department of Education (Department) is seeking input on regulations that may be appropriate for repeal, replacement, or modification.</a:t>
            </a:r>
          </a:p>
          <a:p>
            <a:endParaRPr lang="en-US" sz="1200" b="0" i="0" kern="1200" dirty="0">
              <a:solidFill>
                <a:schemeClr val="tx1"/>
              </a:solidFill>
              <a:effectLst/>
              <a:latin typeface="+mn-lt"/>
              <a:ea typeface="ヒラギノ角ゴ Pro W3" pitchFamily="-123" charset="-128"/>
              <a:cs typeface="ヒラギノ角ゴ Pro W3" pitchFamily="-123" charset="-128"/>
            </a:endParaRPr>
          </a:p>
          <a:p>
            <a:r>
              <a:rPr lang="en-US" sz="1200" b="0" i="0" kern="1200" dirty="0">
                <a:solidFill>
                  <a:schemeClr val="tx1"/>
                </a:solidFill>
                <a:effectLst/>
                <a:latin typeface="+mn-lt"/>
                <a:ea typeface="ヒラギノ角ゴ Pro W3" pitchFamily="-123" charset="-128"/>
                <a:cs typeface="ヒラギノ角ゴ Pro W3" pitchFamily="-123" charset="-128"/>
              </a:rPr>
              <a:t>The U.S. Department of Education published a </a:t>
            </a:r>
            <a:r>
              <a:rPr lang="en-US" sz="1200" b="0" i="0" u="sng" kern="1200" dirty="0">
                <a:solidFill>
                  <a:schemeClr val="tx1"/>
                </a:solidFill>
                <a:effectLst/>
                <a:latin typeface="+mn-lt"/>
                <a:ea typeface="ヒラギノ角ゴ Pro W3" pitchFamily="-123" charset="-128"/>
                <a:cs typeface="ヒラギノ角ゴ Pro W3" pitchFamily="-123" charset="-128"/>
                <a:hlinkClick r:id="rId4"/>
              </a:rPr>
              <a:t>notice</a:t>
            </a:r>
            <a:r>
              <a:rPr lang="en-US" sz="1200" b="0" i="0" kern="1200" dirty="0">
                <a:solidFill>
                  <a:schemeClr val="tx1"/>
                </a:solidFill>
                <a:effectLst/>
                <a:latin typeface="+mn-lt"/>
                <a:ea typeface="ヒラギノ角ゴ Pro W3" pitchFamily="-123" charset="-128"/>
                <a:cs typeface="ヒラギノ角ゴ Pro W3" pitchFamily="-123" charset="-128"/>
              </a:rPr>
              <a:t>   https://www.federalregister.gov/documents/2017/06/22/2017-13157/evaluation-of-existing-regulations</a:t>
            </a:r>
            <a:r>
              <a:rPr lang="en-US" sz="1200" b="0" i="0" kern="1200" baseline="0" dirty="0">
                <a:solidFill>
                  <a:schemeClr val="tx1"/>
                </a:solidFill>
                <a:effectLst/>
                <a:latin typeface="+mn-lt"/>
                <a:ea typeface="ヒラギノ角ゴ Pro W3" pitchFamily="-123" charset="-128"/>
                <a:cs typeface="ヒラギノ角ゴ Pro W3" pitchFamily="-123" charset="-128"/>
              </a:rPr>
              <a:t> </a:t>
            </a:r>
          </a:p>
          <a:p>
            <a:r>
              <a:rPr lang="en-US" sz="1200" b="0" i="0" kern="1200" dirty="0">
                <a:solidFill>
                  <a:schemeClr val="tx1"/>
                </a:solidFill>
                <a:effectLst/>
                <a:latin typeface="+mn-lt"/>
                <a:ea typeface="ヒラギノ角ゴ Pro W3" pitchFamily="-123" charset="-128"/>
                <a:cs typeface="ヒラギノ角ゴ Pro W3" pitchFamily="-123" charset="-128"/>
              </a:rPr>
              <a:t>in the Federal Register requesting stakeholders to identify for review regulations and guidance that are "unduly costly" and "unnecessarily burdensome."  Comments to the Department are due sixty (60) days from tomorrow.  We are seeking your assistance in helping identify and regulations or guidance which you would like the Department to review.  </a:t>
            </a:r>
            <a:r>
              <a:rPr lang="en-US" sz="1200" b="1" i="0" kern="1200" dirty="0">
                <a:solidFill>
                  <a:schemeClr val="tx1"/>
                </a:solidFill>
                <a:effectLst/>
                <a:latin typeface="+mn-lt"/>
                <a:ea typeface="ヒラギノ角ゴ Pro W3" pitchFamily="-123" charset="-128"/>
                <a:cs typeface="ヒラギノ角ゴ Pro W3" pitchFamily="-123" charset="-128"/>
              </a:rPr>
              <a:t>Please respond</a:t>
            </a:r>
            <a:r>
              <a:rPr lang="en-US" sz="1200" b="0" i="0" kern="1200" dirty="0">
                <a:solidFill>
                  <a:schemeClr val="tx1"/>
                </a:solidFill>
                <a:effectLst/>
                <a:latin typeface="+mn-lt"/>
                <a:ea typeface="ヒラギノ角ゴ Pro W3" pitchFamily="-123" charset="-128"/>
                <a:cs typeface="ヒラギノ角ゴ Pro W3" pitchFamily="-123" charset="-128"/>
              </a:rPr>
              <a:t> to Naomi Gittins, </a:t>
            </a:r>
            <a:r>
              <a:rPr lang="en-US" sz="1200" b="0" i="0" u="sng" kern="1200" dirty="0">
                <a:solidFill>
                  <a:schemeClr val="tx1"/>
                </a:solidFill>
                <a:effectLst/>
                <a:latin typeface="+mn-lt"/>
                <a:ea typeface="ヒラギノ角ゴ Pro W3" pitchFamily="-123" charset="-128"/>
                <a:cs typeface="ヒラギノ角ゴ Pro W3" pitchFamily="-123" charset="-128"/>
                <a:hlinkClick r:id="rId5"/>
              </a:rPr>
              <a:t>ngittins@nsba.org</a:t>
            </a:r>
            <a:r>
              <a:rPr lang="en-US" sz="1200" b="0" i="0" kern="1200" dirty="0">
                <a:solidFill>
                  <a:schemeClr val="tx1"/>
                </a:solidFill>
                <a:effectLst/>
                <a:latin typeface="+mn-lt"/>
                <a:ea typeface="ヒラギノ角ゴ Pro W3" pitchFamily="-123" charset="-128"/>
                <a:cs typeface="ヒラギノ角ゴ Pro W3" pitchFamily="-123" charset="-128"/>
              </a:rPr>
              <a:t> </a:t>
            </a:r>
            <a:r>
              <a:rPr lang="en-US" sz="1200" b="1" i="0" kern="1200" dirty="0">
                <a:solidFill>
                  <a:schemeClr val="tx1"/>
                </a:solidFill>
                <a:effectLst/>
                <a:latin typeface="+mn-lt"/>
                <a:ea typeface="ヒラギノ角ゴ Pro W3" pitchFamily="-123" charset="-128"/>
                <a:cs typeface="ヒラギノ角ゴ Pro W3" pitchFamily="-123" charset="-128"/>
              </a:rPr>
              <a:t>by July 14, 2017</a:t>
            </a:r>
            <a:r>
              <a:rPr lang="en-US" sz="1200" b="0" i="0" kern="1200" dirty="0">
                <a:solidFill>
                  <a:schemeClr val="tx1"/>
                </a:solidFill>
                <a:effectLst/>
                <a:latin typeface="+mn-lt"/>
                <a:ea typeface="ヒラギノ角ゴ Pro W3" pitchFamily="-123" charset="-128"/>
                <a:cs typeface="ヒラギノ角ゴ Pro W3" pitchFamily="-123" charset="-128"/>
              </a:rPr>
              <a:t> with the following information: </a:t>
            </a:r>
          </a:p>
          <a:p>
            <a:r>
              <a:rPr lang="en-US" sz="1200" b="0" i="0" kern="1200" dirty="0">
                <a:solidFill>
                  <a:schemeClr val="tx1"/>
                </a:solidFill>
                <a:effectLst/>
                <a:latin typeface="+mn-lt"/>
                <a:ea typeface="ヒラギノ角ゴ Pro W3" pitchFamily="-123" charset="-128"/>
                <a:cs typeface="ヒラギノ角ゴ Pro W3" pitchFamily="-123" charset="-128"/>
              </a:rPr>
              <a:t> </a:t>
            </a:r>
          </a:p>
          <a:p>
            <a:r>
              <a:rPr lang="en-US" sz="1200" b="0" i="0" kern="1200" dirty="0">
                <a:solidFill>
                  <a:schemeClr val="tx1"/>
                </a:solidFill>
                <a:effectLst/>
                <a:latin typeface="+mn-lt"/>
                <a:ea typeface="ヒラギノ角ゴ Pro W3" pitchFamily="-123" charset="-128"/>
                <a:cs typeface="ヒラギノ角ゴ Pro W3" pitchFamily="-123" charset="-128"/>
              </a:rPr>
              <a:t>The name of Regulation or Guidance to be reviewed</a:t>
            </a:r>
          </a:p>
          <a:p>
            <a:r>
              <a:rPr lang="en-US" sz="1200" b="0" i="0" kern="1200" dirty="0">
                <a:solidFill>
                  <a:schemeClr val="tx1"/>
                </a:solidFill>
                <a:effectLst/>
                <a:latin typeface="+mn-lt"/>
                <a:ea typeface="ヒラギノ角ゴ Pro W3" pitchFamily="-123" charset="-128"/>
                <a:cs typeface="ヒラギノ角ゴ Pro W3" pitchFamily="-123" charset="-128"/>
              </a:rPr>
              <a:t>Whether the item(s) should be amended or rescinded</a:t>
            </a:r>
          </a:p>
          <a:p>
            <a:r>
              <a:rPr lang="en-US" sz="1200" b="0" i="0" kern="1200" dirty="0">
                <a:solidFill>
                  <a:schemeClr val="tx1"/>
                </a:solidFill>
                <a:effectLst/>
                <a:latin typeface="+mn-lt"/>
                <a:ea typeface="ヒラギノ角ゴ Pro W3" pitchFamily="-123" charset="-128"/>
                <a:cs typeface="ヒラギノ角ゴ Pro W3" pitchFamily="-123" charset="-128"/>
              </a:rPr>
              <a:t>What specific changes you believe would be helpful and why?  (Examples of how the federal rule or guidance is impacting schools are especially useful).</a:t>
            </a:r>
          </a:p>
          <a:p>
            <a:br>
              <a:rPr lang="en-US" dirty="0"/>
            </a:br>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52</a:t>
            </a:fld>
            <a:endParaRPr lang="en-US" dirty="0"/>
          </a:p>
        </p:txBody>
      </p:sp>
    </p:spTree>
    <p:extLst>
      <p:ext uri="{BB962C8B-B14F-4D97-AF65-F5344CB8AC3E}">
        <p14:creationId xmlns:p14="http://schemas.microsoft.com/office/powerpoint/2010/main" val="3906548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54</a:t>
            </a:fld>
            <a:endParaRPr lang="en-US" dirty="0"/>
          </a:p>
        </p:txBody>
      </p:sp>
    </p:spTree>
    <p:extLst>
      <p:ext uri="{BB962C8B-B14F-4D97-AF65-F5344CB8AC3E}">
        <p14:creationId xmlns:p14="http://schemas.microsoft.com/office/powerpoint/2010/main" val="1804540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70529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86292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4619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561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80989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61448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815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 service animal case.</a:t>
            </a:r>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6</a:t>
            </a:fld>
            <a:endParaRPr lang="en-US" dirty="0"/>
          </a:p>
        </p:txBody>
      </p:sp>
    </p:spTree>
    <p:extLst>
      <p:ext uri="{BB962C8B-B14F-4D97-AF65-F5344CB8AC3E}">
        <p14:creationId xmlns:p14="http://schemas.microsoft.com/office/powerpoint/2010/main" val="767506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45576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24300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88300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08719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223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85004-B511-4154-A489-5909F1ED6A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61148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released in April</a:t>
            </a:r>
            <a:r>
              <a:rPr lang="en-US" baseline="0" dirty="0"/>
              <a:t> 2016 and we’re on </a:t>
            </a:r>
            <a:r>
              <a:rPr lang="en-US" dirty="0"/>
              <a:t>Version 10.0!</a:t>
            </a:r>
            <a:r>
              <a:rPr lang="en-US" baseline="0" dirty="0"/>
              <a:t>  (March 9, 2017)</a:t>
            </a:r>
            <a:endParaRPr lang="en-US" dirty="0"/>
          </a:p>
          <a:p>
            <a:endParaRPr lang="en-US" dirty="0"/>
          </a:p>
          <a:p>
            <a:r>
              <a:rPr lang="en-US" dirty="0"/>
              <a:t>COSA members have access to transgender</a:t>
            </a:r>
            <a:r>
              <a:rPr lang="en-US" baseline="0" dirty="0"/>
              <a:t> student litigation chart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85004-B511-4154-A489-5909F1ED6A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3582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71</a:t>
            </a:fld>
            <a:endParaRPr lang="en-US" dirty="0"/>
          </a:p>
        </p:txBody>
      </p:sp>
    </p:spTree>
    <p:extLst>
      <p:ext uri="{BB962C8B-B14F-4D97-AF65-F5344CB8AC3E}">
        <p14:creationId xmlns:p14="http://schemas.microsoft.com/office/powerpoint/2010/main" val="120818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77728">
              <a:defRPr/>
            </a:pPr>
            <a:r>
              <a:rPr lang="en-US" dirty="0"/>
              <a:t>It’s easy to frame a claim as non-educational, and that relief is not available under IDEA, thereby avoiding the collaborative process.</a:t>
            </a:r>
          </a:p>
          <a:p>
            <a:pPr defTabSz="977728">
              <a:defRPr/>
            </a:pPr>
            <a:endParaRPr lang="en-US" dirty="0"/>
          </a:p>
          <a:p>
            <a:pPr defTabSz="977728">
              <a:defRPr/>
            </a:pPr>
            <a:r>
              <a:rPr lang="en-US" dirty="0"/>
              <a:t>THE IDEA’S LONG-STANDING EXHAUSTION REQUIREMENT MUST BE INTERPRETED IN THE CONTEXT OF ITS COLLABORATIVE FRAMEWORK ................ </a:t>
            </a:r>
          </a:p>
          <a:p>
            <a:pPr marL="228600" indent="-228600" defTabSz="977728">
              <a:buAutoNum type="alphaUcPeriod"/>
              <a:defRPr/>
            </a:pPr>
            <a:r>
              <a:rPr lang="en-US" dirty="0"/>
              <a:t>Allowing Students and Parents To Proceed Directly to Court to Pursue Damages Claim Under Section 504 or the ADA Without Exhausting Administrative Processes Directly Contravenes the Intent of Congress...........................................................</a:t>
            </a:r>
          </a:p>
          <a:p>
            <a:pPr marL="228600" indent="-228600" defTabSz="977728">
              <a:buAutoNum type="alphaUcPeriod"/>
              <a:defRPr/>
            </a:pPr>
            <a:r>
              <a:rPr lang="en-US" dirty="0"/>
              <a:t>B. Congress Consistently and Clearly Has Required Exhaustion in Disputes About Services for Students with Disabilities ........... </a:t>
            </a:r>
          </a:p>
          <a:p>
            <a:pPr marL="0" indent="0" defTabSz="977728">
              <a:buNone/>
              <a:defRPr/>
            </a:pPr>
            <a:endParaRPr lang="en-US" dirty="0"/>
          </a:p>
          <a:p>
            <a:pPr marL="0" indent="0" defTabSz="977728">
              <a:buNone/>
              <a:defRPr/>
            </a:pPr>
            <a:r>
              <a:rPr lang="en-US" dirty="0"/>
              <a:t>II. WEAKENING THE IDEA’S EXHAUSTION REQUIREMENT WOULD UNDERMINE THE COLLABORATIVE FRAMEWORK CONGRESS DESIGNED TO RESOLVE EDUCATIONAL MATTERS CONCERNING STUDENTS WITH DISABILITIES ..............</a:t>
            </a:r>
          </a:p>
          <a:p>
            <a:pPr marL="228600" indent="-228600" defTabSz="977728">
              <a:buAutoNum type="alphaUcPeriod"/>
              <a:defRPr/>
            </a:pPr>
            <a:r>
              <a:rPr lang="en-US" dirty="0"/>
              <a:t>Allowing Parents to Pursue ADA and Section 504 Claims Without First Exhausting IDEA Procedures Will Fundamentally Alter the IEP Process</a:t>
            </a:r>
          </a:p>
          <a:p>
            <a:pPr marL="228600" indent="-228600" defTabSz="977728">
              <a:buAutoNum type="alphaUcPeriod"/>
              <a:defRPr/>
            </a:pPr>
            <a:r>
              <a:rPr lang="en-US" dirty="0"/>
              <a:t>Allowing Circumvention of IDEA’s Due Process Procedures to Provide Direct Access to Federal Courts Would Forfeit the Benefits of the Administrative Scheme Congress Designed for Resolving Disputes about Appropriate Programs and Services for Students with Disabilities </a:t>
            </a:r>
          </a:p>
          <a:p>
            <a:pPr marL="228600" indent="-228600" defTabSz="977728">
              <a:buAutoNum type="alphaUcPeriod"/>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47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0360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F561E-CB14-448B-89D7-229DB0382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291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2843808" y="476672"/>
            <a:ext cx="0" cy="5184576"/>
          </a:xfrm>
          <a:prstGeom prst="line">
            <a:avLst/>
          </a:prstGeom>
          <a:noFill/>
          <a:ln w="9525">
            <a:solidFill>
              <a:schemeClr val="tx1"/>
            </a:solidFill>
            <a:round/>
            <a:headEnd/>
            <a:tailEnd/>
          </a:ln>
          <a:effectLst/>
        </p:spPr>
        <p:txBody>
          <a:bodyPr>
            <a:prstTxWarp prst="textNoShape">
              <a:avLst/>
            </a:prstTxWarp>
          </a:bodyPr>
          <a:lstStyle/>
          <a:p>
            <a:pPr>
              <a:defRPr/>
            </a:pPr>
            <a:endParaRPr lang="en-US" sz="1800" dirty="0">
              <a:latin typeface="Arial" pitchFamily="-123" charset="0"/>
              <a:ea typeface="ヒラギノ角ゴ Pro W3" pitchFamily="-123" charset="-128"/>
              <a:cs typeface="ヒラギノ角ゴ Pro W3" pitchFamily="-123" charset="-128"/>
            </a:endParaRPr>
          </a:p>
        </p:txBody>
      </p:sp>
      <p:sp>
        <p:nvSpPr>
          <p:cNvPr id="37" name="Line 40"/>
          <p:cNvSpPr>
            <a:spLocks noChangeShapeType="1"/>
          </p:cNvSpPr>
          <p:nvPr/>
        </p:nvSpPr>
        <p:spPr bwMode="auto">
          <a:xfrm>
            <a:off x="381000" y="1905000"/>
            <a:ext cx="8229600" cy="0"/>
          </a:xfrm>
          <a:prstGeom prst="line">
            <a:avLst/>
          </a:prstGeom>
          <a:noFill/>
          <a:ln w="6350">
            <a:solidFill>
              <a:schemeClr val="tx1"/>
            </a:solidFill>
            <a:round/>
            <a:headEnd/>
            <a:tailEnd/>
          </a:ln>
          <a:effectLst/>
        </p:spPr>
        <p:txBody>
          <a:bodyPr>
            <a:prstTxWarp prst="textNoShape">
              <a:avLst/>
            </a:prstTxWarp>
          </a:bodyPr>
          <a:lstStyle/>
          <a:p>
            <a:pPr>
              <a:defRPr/>
            </a:pPr>
            <a:endParaRPr lang="en-US" sz="1800" dirty="0">
              <a:latin typeface="Arial" pitchFamily="-123" charset="0"/>
              <a:ea typeface="ヒラギノ角ゴ Pro W3" pitchFamily="-123" charset="-128"/>
              <a:cs typeface="ヒラギノ角ゴ Pro W3" pitchFamily="-123" charset="-128"/>
            </a:endParaRPr>
          </a:p>
        </p:txBody>
      </p:sp>
      <p:sp>
        <p:nvSpPr>
          <p:cNvPr id="77827" name="Rectangle 3"/>
          <p:cNvSpPr>
            <a:spLocks noGrp="1" noChangeArrowheads="1"/>
          </p:cNvSpPr>
          <p:nvPr>
            <p:ph type="ctrTitle"/>
          </p:nvPr>
        </p:nvSpPr>
        <p:spPr>
          <a:xfrm>
            <a:off x="2915815" y="1912639"/>
            <a:ext cx="5904657" cy="1440161"/>
          </a:xfrm>
        </p:spPr>
        <p:txBody>
          <a:bodyPr/>
          <a:lstStyle>
            <a:lvl1pPr algn="l">
              <a:defRPr sz="4800">
                <a:solidFill>
                  <a:schemeClr val="accent1"/>
                </a:solidFill>
              </a:defRPr>
            </a:lvl1pPr>
          </a:lstStyle>
          <a:p>
            <a:r>
              <a:rPr lang="en-US" dirty="0"/>
              <a:t>Click to edit Master title style</a:t>
            </a:r>
          </a:p>
        </p:txBody>
      </p:sp>
      <p:sp>
        <p:nvSpPr>
          <p:cNvPr id="77828" name="Rectangle 4"/>
          <p:cNvSpPr>
            <a:spLocks noGrp="1" noChangeArrowheads="1"/>
          </p:cNvSpPr>
          <p:nvPr>
            <p:ph type="subTitle" idx="1"/>
          </p:nvPr>
        </p:nvSpPr>
        <p:spPr>
          <a:xfrm>
            <a:off x="2919828" y="3429000"/>
            <a:ext cx="5900644" cy="2362200"/>
          </a:xfrm>
        </p:spPr>
        <p:txBody>
          <a:bodyPr/>
          <a:lstStyle>
            <a:lvl1pPr marL="0" indent="0" algn="l">
              <a:buFont typeface="Wingdings" pitchFamily="-123" charset="2"/>
              <a:buNone/>
              <a:defRPr sz="3200"/>
            </a:lvl1pPr>
          </a:lstStyle>
          <a:p>
            <a:r>
              <a:rPr lang="en-US" dirty="0"/>
              <a:t>Click to edit Master subtitle style</a:t>
            </a:r>
          </a:p>
        </p:txBody>
      </p:sp>
      <p:sp>
        <p:nvSpPr>
          <p:cNvPr id="38" name="Rectangle 5"/>
          <p:cNvSpPr>
            <a:spLocks noGrp="1" noChangeArrowheads="1"/>
          </p:cNvSpPr>
          <p:nvPr>
            <p:ph type="dt" sz="half" idx="10"/>
          </p:nvPr>
        </p:nvSpPr>
        <p:spPr/>
        <p:txBody>
          <a:bodyPr/>
          <a:lstStyle>
            <a:lvl1pPr>
              <a:defRPr>
                <a:solidFill>
                  <a:schemeClr val="tx1"/>
                </a:solidFill>
                <a:latin typeface="Arial" pitchFamily="-123" charset="0"/>
                <a:ea typeface="ヒラギノ角ゴ Pro W3" pitchFamily="-123" charset="-128"/>
                <a:cs typeface="ヒラギノ角ゴ Pro W3" pitchFamily="-123" charset="-128"/>
              </a:defRPr>
            </a:lvl1pPr>
          </a:lstStyle>
          <a:p>
            <a:pPr>
              <a:defRPr/>
            </a:pPr>
            <a:fld id="{5BB8F96D-A26C-4546-827E-E6815C53A006}" type="datetimeFigureOut">
              <a:rPr lang="en-US"/>
              <a:pPr>
                <a:defRPr/>
              </a:pPr>
              <a:t>10/18/2017</a:t>
            </a:fld>
            <a:endParaRPr lang="en-US" dirty="0"/>
          </a:p>
        </p:txBody>
      </p:sp>
      <p:sp>
        <p:nvSpPr>
          <p:cNvPr id="39" name="Rectangle 6"/>
          <p:cNvSpPr>
            <a:spLocks noGrp="1" noChangeArrowheads="1"/>
          </p:cNvSpPr>
          <p:nvPr>
            <p:ph type="ftr" sz="quarter" idx="11"/>
          </p:nvPr>
        </p:nvSpPr>
        <p:spPr/>
        <p:txBody>
          <a:bodyPr/>
          <a:lstStyle>
            <a:lvl1pPr>
              <a:defRPr/>
            </a:lvl1pPr>
          </a:lstStyle>
          <a:p>
            <a:pPr>
              <a:defRPr/>
            </a:pPr>
            <a:endParaRPr lang="en-US" dirty="0"/>
          </a:p>
        </p:txBody>
      </p:sp>
      <p:sp>
        <p:nvSpPr>
          <p:cNvPr id="40" name="Rectangle 7"/>
          <p:cNvSpPr>
            <a:spLocks noGrp="1" noChangeArrowheads="1"/>
          </p:cNvSpPr>
          <p:nvPr>
            <p:ph type="sldNum" sz="quarter" idx="12"/>
          </p:nvPr>
        </p:nvSpPr>
        <p:spPr/>
        <p:txBody>
          <a:bodyPr/>
          <a:lstStyle>
            <a:lvl1pPr>
              <a:defRPr>
                <a:solidFill>
                  <a:schemeClr val="tx1"/>
                </a:solidFill>
                <a:latin typeface="Arial" pitchFamily="-123" charset="0"/>
                <a:ea typeface="ヒラギノ角ゴ Pro W3" pitchFamily="-123" charset="-128"/>
                <a:cs typeface="ヒラギノ角ゴ Pro W3" pitchFamily="-123" charset="-128"/>
              </a:defRPr>
            </a:lvl1pPr>
          </a:lstStyle>
          <a:p>
            <a:pPr>
              <a:defRPr/>
            </a:pPr>
            <a:fld id="{50A86F55-6AE4-4233-88A8-A3445DF26192}" type="slidenum">
              <a:rPr lang="en-US"/>
              <a:pPr>
                <a:defRPr/>
              </a:pPr>
              <a:t>‹#›</a:t>
            </a:fld>
            <a:endParaRPr lang="en-US" dirty="0"/>
          </a:p>
        </p:txBody>
      </p:sp>
      <p:pic>
        <p:nvPicPr>
          <p:cNvPr id="3" name="Picture 2" descr="COSA_NEW.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504998"/>
            <a:ext cx="2292651" cy="13238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26937BBC-25C5-482C-81B8-31470732F9F0}" type="datetimeFigureOut">
              <a:rPr lang="en-US"/>
              <a:pPr>
                <a:defRPr/>
              </a:pPr>
              <a:t>10/18/2017</a:t>
            </a:fld>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E7A4AC75-0678-49E9-8FAB-BAE012BDD80B}" type="slidenum">
              <a:rPr lang="en-US"/>
              <a:pPr>
                <a:defRPr/>
              </a:pPr>
              <a:t>‹#›</a:t>
            </a:fld>
            <a:endParaRPr lang="en-US"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469C9310-C45B-4E50-B2FB-D3B82C6C4F14}" type="datetimeFigureOut">
              <a:rPr lang="en-US"/>
              <a:pPr>
                <a:defRPr/>
              </a:pPr>
              <a:t>10/18/2017</a:t>
            </a:fld>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AD48FFF1-6CF7-49C7-BA8E-2072131F136E}" type="slidenum">
              <a:rPr lang="en-US"/>
              <a:pPr>
                <a:defRPr/>
              </a:pPr>
              <a:t>‹#›</a:t>
            </a:fld>
            <a:endParaRPr lang="en-US"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p:txBody>
          <a:bodyPr/>
          <a:lstStyle>
            <a:lvl1pPr>
              <a:defRPr/>
            </a:lvl1pPr>
          </a:lstStyle>
          <a:p>
            <a:pPr>
              <a:defRPr/>
            </a:pPr>
            <a:fld id="{6CE5FF2E-5525-46D2-B4B8-383C82B4D976}" type="datetimeFigureOut">
              <a:rPr lang="en-US"/>
              <a:pPr>
                <a:defRPr/>
              </a:pPr>
              <a:t>10/18/2017</a:t>
            </a:fld>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FC280E38-1CB6-4E3B-9D66-1E9FCC22CB36}" type="slidenum">
              <a:rPr lang="en-US"/>
              <a:pPr>
                <a:defRPr/>
              </a:pPr>
              <a:t>‹#›</a:t>
            </a:fld>
            <a:endParaRPr lang="en-US"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719263"/>
            <a:ext cx="4038600" cy="4411662"/>
          </a:xfrm>
        </p:spPr>
        <p:txBody>
          <a:bodyPr/>
          <a:lstStyle/>
          <a:p>
            <a:pPr lvl="0"/>
            <a:endParaRPr lang="en-US" noProof="0" dirty="0"/>
          </a:p>
        </p:txBody>
      </p:sp>
      <p:sp>
        <p:nvSpPr>
          <p:cNvPr id="5" name="Date Placeholder 4"/>
          <p:cNvSpPr>
            <a:spLocks noGrp="1"/>
          </p:cNvSpPr>
          <p:nvPr>
            <p:ph type="dt" sz="half" idx="10"/>
          </p:nvPr>
        </p:nvSpPr>
        <p:spPr/>
        <p:txBody>
          <a:bodyPr/>
          <a:lstStyle>
            <a:lvl1pPr>
              <a:defRPr/>
            </a:lvl1pPr>
          </a:lstStyle>
          <a:p>
            <a:pPr>
              <a:defRPr/>
            </a:pPr>
            <a:fld id="{6DED2C51-5AE2-4AC2-BF81-3B03971542EC}" type="datetimeFigureOut">
              <a:rPr lang="en-US"/>
              <a:pPr>
                <a:defRPr/>
              </a:pPr>
              <a:t>10/18/2017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A5B37D3-855C-429C-A3BF-6BB8A8C55D1F}" type="slidenum">
              <a:rPr lang="en-US"/>
              <a:pPr>
                <a:defRPr/>
              </a:pPr>
              <a:t>‹#›</a:t>
            </a:fld>
            <a:endParaRPr lang="en-US" dirty="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3648" y="4005808"/>
            <a:ext cx="6751712" cy="864096"/>
          </a:xfrm>
        </p:spPr>
        <p:txBody>
          <a:bodyPr/>
          <a:lstStyle>
            <a:lvl1pPr>
              <a:defRPr sz="2400" b="0" i="0">
                <a:solidFill>
                  <a:schemeClr val="tx2"/>
                </a:solidFill>
              </a:defRPr>
            </a:lvl1pPr>
          </a:lstStyle>
          <a:p>
            <a:r>
              <a:rPr lang="en-US" dirty="0"/>
              <a:t>End slide.</a:t>
            </a:r>
            <a:br>
              <a:rPr lang="en-US" dirty="0"/>
            </a:br>
            <a:br>
              <a:rPr lang="en-US" dirty="0"/>
            </a:br>
            <a:endParaRPr lang="en-US" dirty="0"/>
          </a:p>
        </p:txBody>
      </p:sp>
      <p:sp>
        <p:nvSpPr>
          <p:cNvPr id="3" name="Date Placeholder 2"/>
          <p:cNvSpPr>
            <a:spLocks noGrp="1"/>
          </p:cNvSpPr>
          <p:nvPr>
            <p:ph type="dt" sz="half" idx="10"/>
          </p:nvPr>
        </p:nvSpPr>
        <p:spPr/>
        <p:txBody>
          <a:bodyPr/>
          <a:lstStyle/>
          <a:p>
            <a:pPr>
              <a:defRPr/>
            </a:pPr>
            <a:fld id="{31860E70-9AC6-43EC-A8C0-309F38599D09}" type="datetimeFigureOut">
              <a:rPr lang="en-US" smtClean="0"/>
              <a:pPr>
                <a:defRPr/>
              </a:pPr>
              <a:t>10/18/2017</a:t>
            </a:fld>
            <a:endParaRPr lang="en-US" dirty="0"/>
          </a:p>
        </p:txBody>
      </p:sp>
      <p:pic>
        <p:nvPicPr>
          <p:cNvPr id="6" name="Picture 5" descr="NSBA_Logo201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848" y="1196752"/>
            <a:ext cx="2880360" cy="1259794"/>
          </a:xfrm>
          <a:prstGeom prst="rect">
            <a:avLst/>
          </a:prstGeom>
        </p:spPr>
      </p:pic>
      <p:sp>
        <p:nvSpPr>
          <p:cNvPr id="7" name="Title 1"/>
          <p:cNvSpPr txBox="1">
            <a:spLocks/>
          </p:cNvSpPr>
          <p:nvPr userDrawn="1"/>
        </p:nvSpPr>
        <p:spPr bwMode="auto">
          <a:xfrm>
            <a:off x="4419600" y="4293840"/>
            <a:ext cx="4040832" cy="71933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i="0" normalizeH="0">
                <a:solidFill>
                  <a:schemeClr val="accent1"/>
                </a:solidFill>
                <a:latin typeface="Gill Sans"/>
                <a:ea typeface="ヒラギノ角ゴ Pro W3" pitchFamily="-123" charset="-128"/>
                <a:cs typeface="ヒラギノ角ゴ Pro W3" pitchFamily="-123" charset="-128"/>
              </a:defRPr>
            </a:lvl1pPr>
            <a:lvl2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2pPr>
            <a:lvl3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3pPr>
            <a:lvl4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4pPr>
            <a:lvl5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5pPr>
            <a:lvl6pPr marL="457200" algn="l" rtl="0" fontAlgn="base">
              <a:spcBef>
                <a:spcPct val="0"/>
              </a:spcBef>
              <a:spcAft>
                <a:spcPct val="0"/>
              </a:spcAft>
              <a:defRPr sz="3900" b="1">
                <a:solidFill>
                  <a:schemeClr val="tx2"/>
                </a:solidFill>
                <a:latin typeface="Arial" pitchFamily="-123" charset="0"/>
              </a:defRPr>
            </a:lvl6pPr>
            <a:lvl7pPr marL="914400" algn="l" rtl="0" fontAlgn="base">
              <a:spcBef>
                <a:spcPct val="0"/>
              </a:spcBef>
              <a:spcAft>
                <a:spcPct val="0"/>
              </a:spcAft>
              <a:defRPr sz="3900" b="1">
                <a:solidFill>
                  <a:schemeClr val="tx2"/>
                </a:solidFill>
                <a:latin typeface="Arial" pitchFamily="-123" charset="0"/>
              </a:defRPr>
            </a:lvl7pPr>
            <a:lvl8pPr marL="1371600" algn="l" rtl="0" fontAlgn="base">
              <a:spcBef>
                <a:spcPct val="0"/>
              </a:spcBef>
              <a:spcAft>
                <a:spcPct val="0"/>
              </a:spcAft>
              <a:defRPr sz="3900" b="1">
                <a:solidFill>
                  <a:schemeClr val="tx2"/>
                </a:solidFill>
                <a:latin typeface="Arial" pitchFamily="-123" charset="0"/>
              </a:defRPr>
            </a:lvl8pPr>
            <a:lvl9pPr marL="1828800" algn="l" rtl="0" fontAlgn="base">
              <a:spcBef>
                <a:spcPct val="0"/>
              </a:spcBef>
              <a:spcAft>
                <a:spcPct val="0"/>
              </a:spcAft>
              <a:defRPr sz="3900" b="1">
                <a:solidFill>
                  <a:schemeClr val="tx2"/>
                </a:solidFill>
                <a:latin typeface="Arial" pitchFamily="-123" charset="0"/>
              </a:defRPr>
            </a:lvl9pPr>
          </a:lstStyle>
          <a:p>
            <a:r>
              <a:rPr lang="en-US" dirty="0"/>
              <a:t>www.nsba.org</a:t>
            </a:r>
          </a:p>
        </p:txBody>
      </p:sp>
    </p:spTree>
    <p:extLst>
      <p:ext uri="{BB962C8B-B14F-4D97-AF65-F5344CB8AC3E}">
        <p14:creationId xmlns:p14="http://schemas.microsoft.com/office/powerpoint/2010/main" val="220649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ADC1D05F-AB53-4350-9A9B-25B3159B259A}" type="datetimeFigureOut">
              <a:rPr lang="en-US"/>
              <a:pPr>
                <a:defRPr/>
              </a:pPr>
              <a:t>10/18/2017</a:t>
            </a:fld>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676BAF36-1335-495E-ABA5-BAAEC08FBD09}" type="slidenum">
              <a:rPr lang="en-US"/>
              <a:pPr>
                <a:defRPr/>
              </a:pPr>
              <a:t>‹#›</a:t>
            </a:fld>
            <a:endParaRPr lang="en-US"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5DA86737-DFDD-43B4-A4B8-344057F3A712}" type="datetimeFigureOut">
              <a:rPr lang="en-US"/>
              <a:pPr>
                <a:defRPr/>
              </a:pPr>
              <a:t>10/18/2017</a:t>
            </a:fld>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80C60C28-C939-487B-9D7E-9C6CC1B8309E}" type="slidenum">
              <a:rPr lang="en-US"/>
              <a:pPr>
                <a:def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21288684-8D9E-4BB6-9483-B9350A896BCD}" type="datetimeFigureOut">
              <a:rPr lang="en-US"/>
              <a:pPr>
                <a:defRPr/>
              </a:pPr>
              <a:t>10/18/2017</a:t>
            </a:fld>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DBA9535A-5BA4-4368-9C39-1F9E9D025DCF}" type="slidenum">
              <a:rPr lang="en-US"/>
              <a:pPr>
                <a:def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p:cNvSpPr>
            <a:spLocks noGrp="1" noChangeArrowheads="1"/>
          </p:cNvSpPr>
          <p:nvPr>
            <p:ph type="dt" sz="half" idx="10"/>
          </p:nvPr>
        </p:nvSpPr>
        <p:spPr/>
        <p:txBody>
          <a:bodyPr/>
          <a:lstStyle>
            <a:lvl1pPr>
              <a:defRPr/>
            </a:lvl1pPr>
          </a:lstStyle>
          <a:p>
            <a:pPr>
              <a:defRPr/>
            </a:pPr>
            <a:fld id="{A888476E-EFFD-40A6-AE8E-87BFC24C17A4}" type="datetimeFigureOut">
              <a:rPr lang="en-US"/>
              <a:pPr>
                <a:defRPr/>
              </a:pPr>
              <a:t>10/18/2017</a:t>
            </a:fld>
            <a:endParaRPr lang="en-US" dirty="0"/>
          </a:p>
        </p:txBody>
      </p:sp>
      <p:sp>
        <p:nvSpPr>
          <p:cNvPr id="8" name="Rectangle 6"/>
          <p:cNvSpPr>
            <a:spLocks noGrp="1" noChangeArrowheads="1"/>
          </p:cNvSpPr>
          <p:nvPr>
            <p:ph type="ftr" sz="quarter" idx="11"/>
          </p:nvPr>
        </p:nvSpPr>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p:txBody>
          <a:bodyPr/>
          <a:lstStyle>
            <a:lvl1pPr>
              <a:defRPr/>
            </a:lvl1pPr>
          </a:lstStyle>
          <a:p>
            <a:pPr>
              <a:defRPr/>
            </a:pPr>
            <a:fld id="{E1B65D7D-2B16-4D98-8B1F-BA85D9E4FF1B}" type="slidenum">
              <a:rPr lang="en-US"/>
              <a:pPr>
                <a:def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fld id="{3B607E92-C5F6-4D3F-B425-1539C87D14D6}" type="datetimeFigureOut">
              <a:rPr lang="en-US"/>
              <a:pPr>
                <a:defRPr/>
              </a:pPr>
              <a:t>10/18/2017</a:t>
            </a:fld>
            <a:endParaRPr lang="en-US" dirty="0"/>
          </a:p>
        </p:txBody>
      </p:sp>
      <p:sp>
        <p:nvSpPr>
          <p:cNvPr id="4" name="Rectangle 6"/>
          <p:cNvSpPr>
            <a:spLocks noGrp="1" noChangeArrowheads="1"/>
          </p:cNvSpPr>
          <p:nvPr>
            <p:ph type="ftr" sz="quarter" idx="11"/>
          </p:nvPr>
        </p:nvSpPr>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p:txBody>
          <a:bodyPr/>
          <a:lstStyle>
            <a:lvl1pPr>
              <a:defRPr/>
            </a:lvl1pPr>
          </a:lstStyle>
          <a:p>
            <a:pPr>
              <a:defRPr/>
            </a:pPr>
            <a:fld id="{420C71EB-2B05-4BDA-B956-500F98E20DEC}" type="slidenum">
              <a:rPr lang="en-US"/>
              <a:pPr>
                <a:def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2165680E-C215-495A-9DCA-EEFEB02089FF}" type="datetimeFigureOut">
              <a:rPr lang="en-US"/>
              <a:pPr>
                <a:defRPr/>
              </a:pPr>
              <a:t>10/18/2017</a:t>
            </a:fld>
            <a:endParaRPr lang="en-US" dirty="0"/>
          </a:p>
        </p:txBody>
      </p:sp>
      <p:sp>
        <p:nvSpPr>
          <p:cNvPr id="3" name="Rectangle 6"/>
          <p:cNvSpPr>
            <a:spLocks noGrp="1" noChangeArrowheads="1"/>
          </p:cNvSpPr>
          <p:nvPr>
            <p:ph type="ftr" sz="quarter" idx="11"/>
          </p:nvPr>
        </p:nvSpPr>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p:txBody>
          <a:bodyPr/>
          <a:lstStyle>
            <a:lvl1pPr>
              <a:defRPr/>
            </a:lvl1pPr>
          </a:lstStyle>
          <a:p>
            <a:pPr>
              <a:defRPr/>
            </a:pPr>
            <a:fld id="{01AA3471-A23A-48B2-BF5D-9C5293DD9858}" type="slidenum">
              <a:rPr lang="en-US"/>
              <a:pPr>
                <a:def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BAA5D98B-DC26-4564-9EF0-FB040BFE9071}" type="datetimeFigureOut">
              <a:rPr lang="en-US"/>
              <a:pPr>
                <a:defRPr/>
              </a:pPr>
              <a:t>10/18/2017</a:t>
            </a:fld>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4418709E-BEF0-42CD-BA72-7C31C4C728B8}" type="slidenum">
              <a:rPr lang="en-US"/>
              <a:pPr>
                <a:def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B84E4221-F1B3-4428-BC61-301FD0C5FCEC}" type="datetimeFigureOut">
              <a:rPr lang="en-US"/>
              <a:pPr>
                <a:defRPr/>
              </a:pPr>
              <a:t>10/18/2017</a:t>
            </a:fld>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9B0198C0-1087-4E2A-8AFF-6EE1680B0018}" type="slidenum">
              <a:rPr lang="en-US"/>
              <a:pPr>
                <a:def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680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666666"/>
                </a:solidFill>
                <a:latin typeface="Arial" pitchFamily="84" charset="0"/>
                <a:ea typeface="ヒラギノ角ゴ Pro W3" pitchFamily="84" charset="-128"/>
                <a:cs typeface="ヒラギノ角ゴ Pro W3" pitchFamily="84" charset="-128"/>
              </a:defRPr>
            </a:lvl1pPr>
          </a:lstStyle>
          <a:p>
            <a:pPr>
              <a:defRPr/>
            </a:pPr>
            <a:fld id="{31860E70-9AC6-43EC-A8C0-309F38599D09}" type="datetimeFigureOut">
              <a:rPr lang="en-US"/>
              <a:pPr>
                <a:defRPr/>
              </a:pPr>
              <a:t>10/18/2017</a:t>
            </a:fld>
            <a:endParaRPr lang="en-US" dirty="0"/>
          </a:p>
        </p:txBody>
      </p:sp>
      <p:sp>
        <p:nvSpPr>
          <p:cNvPr id="7680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123" charset="0"/>
                <a:ea typeface="ヒラギノ角ゴ Pro W3" pitchFamily="-123" charset="-128"/>
                <a:cs typeface="ヒラギノ角ゴ Pro W3" pitchFamily="-123" charset="-128"/>
              </a:defRPr>
            </a:lvl1pPr>
          </a:lstStyle>
          <a:p>
            <a:pPr>
              <a:defRPr/>
            </a:pPr>
            <a:endParaRPr lang="en-US" dirty="0"/>
          </a:p>
        </p:txBody>
      </p:sp>
      <p:sp>
        <p:nvSpPr>
          <p:cNvPr id="7680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666666"/>
                </a:solidFill>
                <a:latin typeface="Arial" pitchFamily="84" charset="0"/>
                <a:ea typeface="ヒラギノ角ゴ Pro W3" pitchFamily="84" charset="-128"/>
                <a:cs typeface="ヒラギノ角ゴ Pro W3" pitchFamily="84" charset="-128"/>
              </a:defRPr>
            </a:lvl1pPr>
          </a:lstStyle>
          <a:p>
            <a:pPr>
              <a:defRPr/>
            </a:pPr>
            <a:fld id="{72CCE6B6-48CD-48E7-97AC-A28523C567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rtl="0" eaLnBrk="0" fontAlgn="base" hangingPunct="0">
        <a:spcBef>
          <a:spcPct val="0"/>
        </a:spcBef>
        <a:spcAft>
          <a:spcPct val="0"/>
        </a:spcAft>
        <a:defRPr sz="3900" b="1" i="0" normalizeH="0">
          <a:solidFill>
            <a:schemeClr val="accent1"/>
          </a:solidFill>
          <a:latin typeface="Gill Sans"/>
          <a:ea typeface="ヒラギノ角ゴ Pro W3" pitchFamily="-123" charset="-128"/>
          <a:cs typeface="ヒラギノ角ゴ Pro W3" pitchFamily="-123" charset="-128"/>
        </a:defRPr>
      </a:lvl1pPr>
      <a:lvl2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2pPr>
      <a:lvl3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3pPr>
      <a:lvl4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4pPr>
      <a:lvl5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5pPr>
      <a:lvl6pPr marL="457200" algn="l" rtl="0" fontAlgn="base">
        <a:spcBef>
          <a:spcPct val="0"/>
        </a:spcBef>
        <a:spcAft>
          <a:spcPct val="0"/>
        </a:spcAft>
        <a:defRPr sz="3900" b="1">
          <a:solidFill>
            <a:schemeClr val="tx2"/>
          </a:solidFill>
          <a:latin typeface="Arial" pitchFamily="-123" charset="0"/>
        </a:defRPr>
      </a:lvl6pPr>
      <a:lvl7pPr marL="914400" algn="l" rtl="0" fontAlgn="base">
        <a:spcBef>
          <a:spcPct val="0"/>
        </a:spcBef>
        <a:spcAft>
          <a:spcPct val="0"/>
        </a:spcAft>
        <a:defRPr sz="3900" b="1">
          <a:solidFill>
            <a:schemeClr val="tx2"/>
          </a:solidFill>
          <a:latin typeface="Arial" pitchFamily="-123" charset="0"/>
        </a:defRPr>
      </a:lvl7pPr>
      <a:lvl8pPr marL="1371600" algn="l" rtl="0" fontAlgn="base">
        <a:spcBef>
          <a:spcPct val="0"/>
        </a:spcBef>
        <a:spcAft>
          <a:spcPct val="0"/>
        </a:spcAft>
        <a:defRPr sz="3900" b="1">
          <a:solidFill>
            <a:schemeClr val="tx2"/>
          </a:solidFill>
          <a:latin typeface="Arial" pitchFamily="-123" charset="0"/>
        </a:defRPr>
      </a:lvl8pPr>
      <a:lvl9pPr marL="1828800" algn="l" rtl="0" fontAlgn="base">
        <a:spcBef>
          <a:spcPct val="0"/>
        </a:spcBef>
        <a:spcAft>
          <a:spcPct val="0"/>
        </a:spcAft>
        <a:defRPr sz="3900" b="1">
          <a:solidFill>
            <a:schemeClr val="tx2"/>
          </a:solidFill>
          <a:latin typeface="Arial" pitchFamily="-123" charset="0"/>
        </a:defRPr>
      </a:lvl9pPr>
    </p:titleStyle>
    <p:bodyStyle>
      <a:lvl1pPr marL="342900" indent="-342900" algn="l" rtl="0" eaLnBrk="0" fontAlgn="base" hangingPunct="0">
        <a:spcBef>
          <a:spcPct val="20000"/>
        </a:spcBef>
        <a:spcAft>
          <a:spcPct val="0"/>
        </a:spcAft>
        <a:buClr>
          <a:srgbClr val="C00000"/>
        </a:buClr>
        <a:buSzPct val="70000"/>
        <a:buFont typeface="Arial"/>
        <a:buChar char="•"/>
        <a:defRPr sz="3000" baseline="0">
          <a:solidFill>
            <a:schemeClr val="tx1">
              <a:lumMod val="95000"/>
              <a:lumOff val="5000"/>
            </a:schemeClr>
          </a:solidFill>
          <a:latin typeface="+mn-lt"/>
          <a:ea typeface="ヒラギノ角ゴ Pro W3" pitchFamily="-123" charset="-128"/>
          <a:cs typeface="ヒラギノ角ゴ Pro W3" pitchFamily="-123" charset="-128"/>
        </a:defRPr>
      </a:lvl1pPr>
      <a:lvl2pPr marL="692150" indent="-347663" algn="l" rtl="0" eaLnBrk="0" fontAlgn="base" hangingPunct="0">
        <a:spcBef>
          <a:spcPct val="20000"/>
        </a:spcBef>
        <a:spcAft>
          <a:spcPct val="0"/>
        </a:spcAft>
        <a:buClr>
          <a:srgbClr val="004080"/>
        </a:buClr>
        <a:buSzPct val="70000"/>
        <a:buFont typeface="Arial"/>
        <a:buChar char="•"/>
        <a:defRPr sz="2600" baseline="0">
          <a:solidFill>
            <a:srgbClr val="000000"/>
          </a:solidFill>
          <a:latin typeface="+mn-lt"/>
          <a:ea typeface="ヒラギノ角ゴ Pro W3" pitchFamily="-123" charset="-128"/>
        </a:defRPr>
      </a:lvl2pPr>
      <a:lvl3pPr marL="987425" indent="-293688" algn="l" rtl="0" eaLnBrk="0" fontAlgn="base" hangingPunct="0">
        <a:spcBef>
          <a:spcPct val="20000"/>
        </a:spcBef>
        <a:spcAft>
          <a:spcPct val="0"/>
        </a:spcAft>
        <a:buClr>
          <a:schemeClr val="hlink"/>
        </a:buClr>
        <a:buSzPct val="70000"/>
        <a:buFont typeface="Arial"/>
        <a:buChar char="•"/>
        <a:defRPr sz="2300" baseline="0">
          <a:solidFill>
            <a:srgbClr val="000000"/>
          </a:solidFill>
          <a:latin typeface="+mn-lt"/>
          <a:ea typeface="ＭＳ Ｐゴシック" pitchFamily="-123" charset="-128"/>
          <a:cs typeface="ＭＳ Ｐゴシック" pitchFamily="-123" charset="-128"/>
        </a:defRPr>
      </a:lvl3pPr>
      <a:lvl4pPr marL="1281113" indent="-292100" algn="l" rtl="0" eaLnBrk="0" fontAlgn="base" hangingPunct="0">
        <a:spcBef>
          <a:spcPct val="20000"/>
        </a:spcBef>
        <a:spcAft>
          <a:spcPct val="0"/>
        </a:spcAft>
        <a:buClr>
          <a:srgbClr val="C00000"/>
        </a:buClr>
        <a:buSzPct val="75000"/>
        <a:buFont typeface="Arial"/>
        <a:buChar char="•"/>
        <a:defRPr sz="2000" baseline="0">
          <a:solidFill>
            <a:srgbClr val="000000"/>
          </a:solidFill>
          <a:latin typeface="+mn-lt"/>
          <a:ea typeface="ＭＳ Ｐゴシック" pitchFamily="-123" charset="-128"/>
        </a:defRPr>
      </a:lvl4pPr>
      <a:lvl5pPr marL="1598613" indent="-315913" algn="l" rtl="0" eaLnBrk="0" fontAlgn="base" hangingPunct="0">
        <a:spcBef>
          <a:spcPct val="20000"/>
        </a:spcBef>
        <a:spcAft>
          <a:spcPct val="0"/>
        </a:spcAft>
        <a:buClr>
          <a:schemeClr val="bg2"/>
        </a:buClr>
        <a:buSzPct val="80000"/>
        <a:buFont typeface="Arial"/>
        <a:buChar char="•"/>
        <a:defRPr sz="2000" baseline="0">
          <a:solidFill>
            <a:srgbClr val="000000"/>
          </a:solidFill>
          <a:latin typeface="+mn-lt"/>
          <a:ea typeface="ＭＳ Ｐゴシック" pitchFamily="-123" charset="-128"/>
        </a:defRPr>
      </a:lvl5pPr>
      <a:lvl6pPr marL="20558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6pPr>
      <a:lvl7pPr marL="25130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7pPr>
      <a:lvl8pPr marL="29702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8pPr>
      <a:lvl9pPr marL="34274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sba.org/cos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dn-files.nsba.org/s3fs-public/file/NSBA%20Response%20to%20Burdensome%20and%20Costly%20Regs-9-22-17.pdf?prZcdZu6GTfj53AouKDa3VexhjxzHU8D"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whitehouse.gov/the-press-office/2017/01/25/presidential-executive-order-enhancing-public-safety-interior-united"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ice.gov/doclib/ero-outreach/pdf/10029.2-policy.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9.xml.rels><?xml version="1.0" encoding="UTF-8" standalone="yes"?>
<Relationships xmlns="http://schemas.openxmlformats.org/package/2006/relationships"><Relationship Id="rId3" Type="http://schemas.openxmlformats.org/officeDocument/2006/relationships/hyperlink" Target="https://www.nsba.org/us-supreme-court-docke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nsba.org/abbreviated-us-supreme-char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09600"/>
            <a:ext cx="6095999" cy="1600200"/>
          </a:xfrm>
        </p:spPr>
        <p:txBody>
          <a:bodyPr/>
          <a:lstStyle/>
          <a:p>
            <a:r>
              <a:rPr lang="en-US" sz="4400" spc="-150" dirty="0">
                <a:effectLst>
                  <a:outerShdw blurRad="38100" dist="38100" dir="2700000" algn="tl">
                    <a:srgbClr val="000000">
                      <a:alpha val="43137"/>
                    </a:srgbClr>
                  </a:outerShdw>
                </a:effectLst>
              </a:rPr>
              <a:t>Highlights from the NSBA Legal Advocacy Update</a:t>
            </a:r>
          </a:p>
        </p:txBody>
      </p:sp>
      <p:sp>
        <p:nvSpPr>
          <p:cNvPr id="3" name="Subtitle 2"/>
          <p:cNvSpPr>
            <a:spLocks noGrp="1"/>
          </p:cNvSpPr>
          <p:nvPr>
            <p:ph idx="1"/>
          </p:nvPr>
        </p:nvSpPr>
        <p:spPr>
          <a:xfrm>
            <a:off x="2819400" y="1447800"/>
            <a:ext cx="5410200" cy="4683124"/>
          </a:xfrm>
        </p:spPr>
        <p:txBody>
          <a:bodyPr/>
          <a:lstStyle/>
          <a:p>
            <a:pPr marL="0" indent="0">
              <a:buNone/>
            </a:pPr>
            <a:endParaRPr lang="en-US" dirty="0"/>
          </a:p>
          <a:p>
            <a:pPr marL="0" indent="0">
              <a:buNone/>
            </a:pPr>
            <a:endParaRPr lang="en-US" sz="800" dirty="0"/>
          </a:p>
          <a:p>
            <a:pPr marL="0" indent="0">
              <a:buNone/>
            </a:pPr>
            <a:endParaRPr lang="en-US" sz="800" dirty="0"/>
          </a:p>
          <a:p>
            <a:pPr marL="0" indent="0">
              <a:buNone/>
            </a:pPr>
            <a:endParaRPr lang="en-US" sz="800" dirty="0"/>
          </a:p>
          <a:p>
            <a:pPr marL="0" indent="0">
              <a:buNone/>
            </a:pPr>
            <a:r>
              <a:rPr lang="en-US" sz="800" dirty="0"/>
              <a:t>___________________________________________________________________________________</a:t>
            </a:r>
          </a:p>
          <a:p>
            <a:pPr marL="0" indent="0">
              <a:buNone/>
            </a:pPr>
            <a:r>
              <a:rPr lang="en-US" sz="2800" spc="-150" dirty="0"/>
              <a:t>School Law Practice Seminar</a:t>
            </a:r>
          </a:p>
          <a:p>
            <a:pPr marL="0" indent="0">
              <a:buNone/>
            </a:pPr>
            <a:r>
              <a:rPr lang="en-US" sz="2800" spc="-150" dirty="0"/>
              <a:t>October 20, 2017</a:t>
            </a:r>
          </a:p>
          <a:p>
            <a:pPr marL="0" indent="0">
              <a:buNone/>
            </a:pPr>
            <a:r>
              <a:rPr lang="en-US" sz="2800" spc="-150" dirty="0"/>
              <a:t>Chicago, IL</a:t>
            </a:r>
          </a:p>
          <a:p>
            <a:pPr marL="0" indent="0">
              <a:buNone/>
            </a:pPr>
            <a:r>
              <a:rPr lang="en-US" dirty="0"/>
              <a:t> </a:t>
            </a:r>
          </a:p>
          <a:p>
            <a:pPr marL="0" indent="0">
              <a:buNone/>
            </a:pPr>
            <a:r>
              <a:rPr lang="en-US" sz="2000" spc="-150" dirty="0"/>
              <a:t>Francisco M. Negrón, Jr.</a:t>
            </a:r>
          </a:p>
          <a:p>
            <a:pPr marL="0" indent="0">
              <a:buNone/>
            </a:pPr>
            <a:r>
              <a:rPr lang="en-US" sz="2000" spc="-150" dirty="0"/>
              <a:t>Chief Legal Officer</a:t>
            </a:r>
          </a:p>
          <a:p>
            <a:pPr marL="0" indent="0">
              <a:buNone/>
            </a:pPr>
            <a:r>
              <a:rPr lang="es-US" sz="2000" u="sng" spc="-150" dirty="0">
                <a:hlinkClick r:id="rId3"/>
              </a:rPr>
              <a:t>http://www.nsba.org/cosa</a:t>
            </a:r>
            <a:endParaRPr lang="en-US" sz="2000" spc="-150" dirty="0"/>
          </a:p>
          <a:p>
            <a:endParaRPr lang="en-US" dirty="0"/>
          </a:p>
        </p:txBody>
      </p:sp>
      <p:pic>
        <p:nvPicPr>
          <p:cNvPr id="4" name="Picture 3">
            <a:extLst>
              <a:ext uri="{FF2B5EF4-FFF2-40B4-BE49-F238E27FC236}">
                <a16:creationId xmlns:a16="http://schemas.microsoft.com/office/drawing/2014/main" id="{55C04BFE-A4F5-4929-9CE0-DB9D933183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43" y="777382"/>
            <a:ext cx="2370665" cy="3730133"/>
          </a:xfrm>
          <a:prstGeom prst="rect">
            <a:avLst/>
          </a:prstGeom>
        </p:spPr>
      </p:pic>
    </p:spTree>
    <p:extLst>
      <p:ext uri="{BB962C8B-B14F-4D97-AF65-F5344CB8AC3E}">
        <p14:creationId xmlns:p14="http://schemas.microsoft.com/office/powerpoint/2010/main" val="183408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534400" cy="1295400"/>
          </a:xfrm>
        </p:spPr>
        <p:txBody>
          <a:bodyPr/>
          <a:lstStyle/>
          <a:p>
            <a:r>
              <a:rPr lang="en-US" sz="3200" i="1" dirty="0"/>
              <a:t>Fry v. Napoleon Comm. Sch</a:t>
            </a:r>
            <a:r>
              <a:rPr lang="en-US" sz="3200" dirty="0"/>
              <a:t>., 137 S.Ct. 743 (2017)</a:t>
            </a:r>
          </a:p>
        </p:txBody>
      </p:sp>
      <p:sp>
        <p:nvSpPr>
          <p:cNvPr id="3" name="Content Placeholder 2"/>
          <p:cNvSpPr>
            <a:spLocks noGrp="1"/>
          </p:cNvSpPr>
          <p:nvPr>
            <p:ph idx="1"/>
          </p:nvPr>
        </p:nvSpPr>
        <p:spPr>
          <a:xfrm>
            <a:off x="381000" y="990600"/>
            <a:ext cx="8229600" cy="4411662"/>
          </a:xfrm>
        </p:spPr>
        <p:txBody>
          <a:bodyPr/>
          <a:lstStyle/>
          <a:p>
            <a:pPr marL="0" indent="0">
              <a:buNone/>
            </a:pPr>
            <a:r>
              <a:rPr lang="en-US" sz="2800" b="1" dirty="0"/>
              <a:t>SCOTUS Guidance on Cases That Don’t Require Exhaustion:</a:t>
            </a:r>
          </a:p>
          <a:p>
            <a:r>
              <a:rPr lang="en-US" sz="2600" dirty="0"/>
              <a:t>Courts should pose “a pair of hypothetical questions: </a:t>
            </a:r>
          </a:p>
          <a:p>
            <a:pPr lvl="1"/>
            <a:r>
              <a:rPr lang="en-US" dirty="0"/>
              <a:t>First, could the plaintiff have brought essentially the same claim if the alleged conduct had occurred at a public facility that was </a:t>
            </a:r>
            <a:r>
              <a:rPr lang="en-US" i="1" dirty="0"/>
              <a:t>not</a:t>
            </a:r>
            <a:r>
              <a:rPr lang="en-US" dirty="0"/>
              <a:t> a school—say, a public theater or library?</a:t>
            </a:r>
          </a:p>
          <a:p>
            <a:pPr lvl="1"/>
            <a:r>
              <a:rPr lang="en-US" dirty="0"/>
              <a:t>And second, could an </a:t>
            </a:r>
            <a:r>
              <a:rPr lang="en-US" i="1" dirty="0"/>
              <a:t>adult</a:t>
            </a:r>
            <a:r>
              <a:rPr lang="en-US" dirty="0"/>
              <a:t> at the school—say, an employee or visitor—have pressed essentially the same grievance?” </a:t>
            </a:r>
          </a:p>
          <a:p>
            <a:pPr lvl="1"/>
            <a:r>
              <a:rPr lang="en-US" dirty="0"/>
              <a:t>If YES then “a complaint that does not expressly allege the denial of a FAPE is also unlikely to be truly about [the IDEA].”  No exhaustion necessary.  </a:t>
            </a:r>
          </a:p>
          <a:p>
            <a:endParaRPr lang="en-US" dirty="0"/>
          </a:p>
        </p:txBody>
      </p:sp>
    </p:spTree>
    <p:extLst>
      <p:ext uri="{BB962C8B-B14F-4D97-AF65-F5344CB8AC3E}">
        <p14:creationId xmlns:p14="http://schemas.microsoft.com/office/powerpoint/2010/main" val="3691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27" y="228600"/>
            <a:ext cx="8758426" cy="994172"/>
          </a:xfrm>
        </p:spPr>
        <p:txBody>
          <a:bodyPr/>
          <a:lstStyle/>
          <a:p>
            <a:r>
              <a:rPr lang="en-US" sz="3200" b="1" i="1" dirty="0"/>
              <a:t>Fry v. Napoleon Community Schools</a:t>
            </a:r>
            <a:r>
              <a:rPr lang="en-US" sz="3200" b="1" dirty="0"/>
              <a:t>, 137 S.Ct. 743 (2017)</a:t>
            </a:r>
          </a:p>
        </p:txBody>
      </p:sp>
      <p:sp>
        <p:nvSpPr>
          <p:cNvPr id="3" name="Content Placeholder 2"/>
          <p:cNvSpPr>
            <a:spLocks noGrp="1"/>
          </p:cNvSpPr>
          <p:nvPr>
            <p:ph idx="1"/>
          </p:nvPr>
        </p:nvSpPr>
        <p:spPr>
          <a:xfrm>
            <a:off x="189868" y="1371600"/>
            <a:ext cx="8695585" cy="5257800"/>
          </a:xfrm>
        </p:spPr>
        <p:txBody>
          <a:bodyPr>
            <a:normAutofit lnSpcReduction="10000"/>
          </a:bodyPr>
          <a:lstStyle/>
          <a:p>
            <a:pPr marL="0" indent="0">
              <a:buNone/>
            </a:pPr>
            <a:r>
              <a:rPr lang="en-US" sz="2800" b="1" dirty="0"/>
              <a:t>What the decision means for schools:</a:t>
            </a:r>
          </a:p>
          <a:p>
            <a:r>
              <a:rPr lang="en-US" sz="2800" dirty="0"/>
              <a:t>Easier pathway to litigation</a:t>
            </a:r>
          </a:p>
          <a:p>
            <a:r>
              <a:rPr lang="en-US" sz="2800" dirty="0"/>
              <a:t>May affect how your special education staff document services provided under ADA v. IDEA.</a:t>
            </a:r>
          </a:p>
          <a:p>
            <a:r>
              <a:rPr lang="en-US" sz="2800" dirty="0"/>
              <a:t>Be clear about nature of service.</a:t>
            </a:r>
          </a:p>
          <a:p>
            <a:r>
              <a:rPr lang="en-US" sz="2800" dirty="0"/>
              <a:t>If service is substantive in nature, or related closely to a substantive academic service, articulate that clearly in the IEP. Parent concurrence about nature of service may be useful in subsequent hearing.</a:t>
            </a:r>
          </a:p>
          <a:p>
            <a:r>
              <a:rPr lang="en-US" sz="2800" dirty="0"/>
              <a:t>If service is about access, and clearly not about the provision of a substantive educational service, think about notating the distinction. </a:t>
            </a:r>
          </a:p>
          <a:p>
            <a:endParaRPr lang="en-US" sz="2400" b="1" dirty="0"/>
          </a:p>
        </p:txBody>
      </p:sp>
    </p:spTree>
    <p:extLst>
      <p:ext uri="{BB962C8B-B14F-4D97-AF65-F5344CB8AC3E}">
        <p14:creationId xmlns:p14="http://schemas.microsoft.com/office/powerpoint/2010/main" val="211040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27" y="225028"/>
            <a:ext cx="8991573" cy="994172"/>
          </a:xfrm>
        </p:spPr>
        <p:txBody>
          <a:bodyPr/>
          <a:lstStyle/>
          <a:p>
            <a:r>
              <a:rPr lang="en-US" sz="3200" b="1" i="1" dirty="0"/>
              <a:t>Fry v. Napoleon Community Schools</a:t>
            </a:r>
            <a:r>
              <a:rPr lang="en-US" sz="3200" b="1" dirty="0"/>
              <a:t>, 137 S.Ct. 743 (2017)</a:t>
            </a:r>
          </a:p>
        </p:txBody>
      </p:sp>
      <p:sp>
        <p:nvSpPr>
          <p:cNvPr id="3" name="Content Placeholder 2"/>
          <p:cNvSpPr>
            <a:spLocks noGrp="1"/>
          </p:cNvSpPr>
          <p:nvPr>
            <p:ph idx="1"/>
          </p:nvPr>
        </p:nvSpPr>
        <p:spPr>
          <a:xfrm>
            <a:off x="152427" y="1219200"/>
            <a:ext cx="8695585" cy="5486400"/>
          </a:xfrm>
        </p:spPr>
        <p:txBody>
          <a:bodyPr>
            <a:normAutofit fontScale="92500" lnSpcReduction="10000"/>
          </a:bodyPr>
          <a:lstStyle/>
          <a:p>
            <a:pPr marL="0" indent="0">
              <a:buNone/>
            </a:pPr>
            <a:r>
              <a:rPr lang="en-US" sz="2800" b="1" dirty="0"/>
              <a:t>What the decision means for school attorneys:</a:t>
            </a:r>
          </a:p>
          <a:p>
            <a:r>
              <a:rPr lang="en-US" sz="2800" dirty="0"/>
              <a:t>Easier pathway to litigation means there will be more cases, and new routes created.</a:t>
            </a:r>
          </a:p>
          <a:p>
            <a:pPr marL="0" indent="0">
              <a:buNone/>
            </a:pPr>
            <a:endParaRPr lang="en-US" sz="2800" i="1" dirty="0"/>
          </a:p>
          <a:p>
            <a:r>
              <a:rPr lang="en-US" sz="2800" i="1" dirty="0"/>
              <a:t>J.M. v. Francis Howell Sch. Dist</a:t>
            </a:r>
            <a:r>
              <a:rPr lang="en-US" sz="2800" dirty="0"/>
              <a:t>., 850 F.3d 944 (8th Cir. 2017)</a:t>
            </a:r>
          </a:p>
          <a:p>
            <a:pPr lvl="1"/>
            <a:r>
              <a:rPr lang="en-US" dirty="0"/>
              <a:t>Claim brought under 504, ADA + for compensatory and punitive damages</a:t>
            </a:r>
          </a:p>
          <a:p>
            <a:pPr lvl="1"/>
            <a:r>
              <a:rPr lang="en-US" dirty="0"/>
              <a:t>Exhaustion required in R&amp;S case</a:t>
            </a:r>
          </a:p>
          <a:p>
            <a:pPr lvl="1"/>
            <a:r>
              <a:rPr lang="en-US" dirty="0"/>
              <a:t>Court found claim about how use of isolation and restraints failed to provide proper and sufficient supportive services to permit child to benefit from instruction was NOT alleging discrimination, but a denial of FAPE</a:t>
            </a:r>
          </a:p>
          <a:p>
            <a:pPr lvl="1"/>
            <a:r>
              <a:rPr lang="en-US" dirty="0"/>
              <a:t>“The complaint here shows the IEP is a central dispute of this litigation.” (internal quotations omitted)</a:t>
            </a:r>
          </a:p>
          <a:p>
            <a:pPr lvl="1"/>
            <a:endParaRPr lang="en-US" sz="2400" dirty="0"/>
          </a:p>
          <a:p>
            <a:pPr lvl="1"/>
            <a:endParaRPr lang="en-US" sz="2400" dirty="0"/>
          </a:p>
          <a:p>
            <a:pPr marL="0" indent="0">
              <a:buNone/>
            </a:pPr>
            <a:endParaRPr lang="en-US" sz="2400" dirty="0"/>
          </a:p>
        </p:txBody>
      </p:sp>
    </p:spTree>
    <p:extLst>
      <p:ext uri="{BB962C8B-B14F-4D97-AF65-F5344CB8AC3E}">
        <p14:creationId xmlns:p14="http://schemas.microsoft.com/office/powerpoint/2010/main" val="142618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819400"/>
            <a:ext cx="7772400" cy="1362075"/>
          </a:xfrm>
        </p:spPr>
        <p:txBody>
          <a:bodyPr/>
          <a:lstStyle/>
          <a:p>
            <a:r>
              <a:rPr lang="en-US" i="1" dirty="0"/>
              <a:t>Some</a:t>
            </a:r>
            <a:r>
              <a:rPr lang="en-US" dirty="0"/>
              <a:t> Benefit… </a:t>
            </a:r>
            <a:br>
              <a:rPr lang="en-US" dirty="0"/>
            </a:br>
            <a:r>
              <a:rPr lang="en-US" dirty="0"/>
              <a:t>or Some </a:t>
            </a:r>
            <a:r>
              <a:rPr lang="en-US" i="1" dirty="0"/>
              <a:t>Benefit</a:t>
            </a:r>
            <a:r>
              <a:rPr lang="en-US" dirty="0"/>
              <a:t>? </a:t>
            </a:r>
          </a:p>
        </p:txBody>
      </p:sp>
    </p:spTree>
    <p:extLst>
      <p:ext uri="{BB962C8B-B14F-4D97-AF65-F5344CB8AC3E}">
        <p14:creationId xmlns:p14="http://schemas.microsoft.com/office/powerpoint/2010/main" val="82163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686800" cy="1295400"/>
          </a:xfrm>
        </p:spPr>
        <p:txBody>
          <a:bodyPr/>
          <a:lstStyle/>
          <a:p>
            <a:r>
              <a:rPr lang="en-US" sz="3200" i="1" dirty="0">
                <a:solidFill>
                  <a:srgbClr val="C00000"/>
                </a:solidFill>
              </a:rPr>
              <a:t>Endrew F. v. Douglas Cnty. Dist. Re-1</a:t>
            </a:r>
            <a:r>
              <a:rPr lang="en-US" sz="3200" dirty="0">
                <a:solidFill>
                  <a:srgbClr val="C00000"/>
                </a:solidFill>
              </a:rPr>
              <a:t>, 137 S.Ct. 988 (2017</a:t>
            </a:r>
            <a:r>
              <a:rPr lang="en-US" sz="3200" dirty="0"/>
              <a:t>)</a:t>
            </a:r>
          </a:p>
        </p:txBody>
      </p:sp>
      <p:sp>
        <p:nvSpPr>
          <p:cNvPr id="3" name="Content Placeholder 2"/>
          <p:cNvSpPr>
            <a:spLocks noGrp="1"/>
          </p:cNvSpPr>
          <p:nvPr>
            <p:ph idx="1"/>
          </p:nvPr>
        </p:nvSpPr>
        <p:spPr/>
        <p:txBody>
          <a:bodyPr/>
          <a:lstStyle/>
          <a:p>
            <a:pPr marL="0" indent="0">
              <a:buNone/>
            </a:pPr>
            <a:r>
              <a:rPr lang="en-US" b="1" dirty="0"/>
              <a:t>NSBA Amicus Brief highlights:</a:t>
            </a:r>
          </a:p>
          <a:p>
            <a:r>
              <a:rPr lang="en-US" dirty="0"/>
              <a:t>Reading a higher substantive educational benefit standard into IDEA in effect would be legislating from the bench. As it did in </a:t>
            </a:r>
            <a:r>
              <a:rPr lang="en-US" i="1" dirty="0"/>
              <a:t>Arlington Central Sch. Dist. v. Murphy</a:t>
            </a:r>
            <a:r>
              <a:rPr lang="en-US" dirty="0"/>
              <a:t>, 548 U.S. 291 (2006), another IDEA case, the Court should avoid expanding statutory definitions to meet policy goals that are within the authority of the legislative branch to set. </a:t>
            </a:r>
          </a:p>
        </p:txBody>
      </p:sp>
    </p:spTree>
    <p:extLst>
      <p:ext uri="{BB962C8B-B14F-4D97-AF65-F5344CB8AC3E}">
        <p14:creationId xmlns:p14="http://schemas.microsoft.com/office/powerpoint/2010/main" val="105876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4411662"/>
          </a:xfrm>
        </p:spPr>
        <p:txBody>
          <a:bodyPr/>
          <a:lstStyle/>
          <a:p>
            <a:pPr marL="0" indent="0">
              <a:buNone/>
            </a:pPr>
            <a:r>
              <a:rPr lang="en-US" b="1" dirty="0"/>
              <a:t>NSBA Amicus Brief highlights (cont’d):</a:t>
            </a:r>
            <a:endParaRPr lang="en-US" dirty="0"/>
          </a:p>
          <a:p>
            <a:r>
              <a:rPr lang="en-US" dirty="0"/>
              <a:t>Congress intended to defer to states and local school districts on educational decisions for individual students.</a:t>
            </a:r>
          </a:p>
          <a:p>
            <a:r>
              <a:rPr lang="en-US" dirty="0"/>
              <a:t>Schools are meeting students' needs above any "more then merely de minimis" standard.</a:t>
            </a:r>
          </a:p>
          <a:p>
            <a:r>
              <a:rPr lang="en-US" dirty="0"/>
              <a:t>A new FAPE standard expanding the Court's ruling in </a:t>
            </a:r>
            <a:r>
              <a:rPr lang="en-US" i="1" dirty="0"/>
              <a:t>Bd of Educ. v. Rowley</a:t>
            </a:r>
            <a:r>
              <a:rPr lang="en-US" dirty="0"/>
              <a:t> would not meet the notice requirements of the Spending Clause jurisprudence. Such a change should be left to Congress.</a:t>
            </a:r>
          </a:p>
        </p:txBody>
      </p:sp>
    </p:spTree>
    <p:extLst>
      <p:ext uri="{BB962C8B-B14F-4D97-AF65-F5344CB8AC3E}">
        <p14:creationId xmlns:p14="http://schemas.microsoft.com/office/powerpoint/2010/main" val="389466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a:solidFill>
                  <a:srgbClr val="C00000"/>
                </a:solidFill>
              </a:rPr>
              <a:t>Endrew F. v. Douglas Cnty. Dist. Re-1</a:t>
            </a:r>
            <a:r>
              <a:rPr lang="en-US" sz="3200" dirty="0">
                <a:solidFill>
                  <a:srgbClr val="C00000"/>
                </a:solidFill>
              </a:rPr>
              <a:t>, 137 S.Ct. 988 (2017</a:t>
            </a:r>
            <a:r>
              <a:rPr lang="en-US" sz="3200" dirty="0"/>
              <a:t>)</a:t>
            </a:r>
          </a:p>
        </p:txBody>
      </p:sp>
      <p:sp>
        <p:nvSpPr>
          <p:cNvPr id="3" name="Content Placeholder 2"/>
          <p:cNvSpPr>
            <a:spLocks noGrp="1"/>
          </p:cNvSpPr>
          <p:nvPr>
            <p:ph idx="1"/>
          </p:nvPr>
        </p:nvSpPr>
        <p:spPr/>
        <p:txBody>
          <a:bodyPr/>
          <a:lstStyle/>
          <a:p>
            <a:pPr marL="0" indent="0">
              <a:buNone/>
            </a:pPr>
            <a:r>
              <a:rPr lang="en-US" b="1" dirty="0"/>
              <a:t>SCOTUS held March 22 in an 8-0, measured decision with no concurrences:</a:t>
            </a:r>
          </a:p>
          <a:p>
            <a:r>
              <a:rPr lang="en-US" i="1" dirty="0"/>
              <a:t>Rowley </a:t>
            </a:r>
            <a:r>
              <a:rPr lang="en-US" dirty="0"/>
              <a:t>“ … is markedly more demanding than the ‘merely more than de minimis’ test applied by the Tenth Circuit.” </a:t>
            </a:r>
          </a:p>
          <a:p>
            <a:r>
              <a:rPr lang="en-US" dirty="0"/>
              <a:t>[IDEA] guarantees a substantively adequate program of education to all eligible children.</a:t>
            </a:r>
          </a:p>
          <a:p>
            <a:r>
              <a:rPr lang="en-US" dirty="0"/>
              <a:t>Require IEP to “be </a:t>
            </a:r>
            <a:r>
              <a:rPr lang="en-US" b="1" dirty="0">
                <a:solidFill>
                  <a:srgbClr val="C00000"/>
                </a:solidFill>
              </a:rPr>
              <a:t>appropriately ambitious </a:t>
            </a:r>
            <a:r>
              <a:rPr lang="en-US" dirty="0"/>
              <a:t>in light of his circumstances.” </a:t>
            </a:r>
          </a:p>
        </p:txBody>
      </p:sp>
    </p:spTree>
    <p:extLst>
      <p:ext uri="{BB962C8B-B14F-4D97-AF65-F5344CB8AC3E}">
        <p14:creationId xmlns:p14="http://schemas.microsoft.com/office/powerpoint/2010/main" val="394922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 y="152400"/>
            <a:ext cx="8229600" cy="1295400"/>
          </a:xfrm>
        </p:spPr>
        <p:txBody>
          <a:bodyPr/>
          <a:lstStyle/>
          <a:p>
            <a:r>
              <a:rPr lang="en-US" sz="3200" i="1" dirty="0">
                <a:solidFill>
                  <a:srgbClr val="C00000"/>
                </a:solidFill>
              </a:rPr>
              <a:t>Endrew F. v. Douglas Cnty. Dist. Re-1</a:t>
            </a:r>
            <a:r>
              <a:rPr lang="en-US" sz="3200" dirty="0">
                <a:solidFill>
                  <a:srgbClr val="C00000"/>
                </a:solidFill>
              </a:rPr>
              <a:t>, 137 S.Ct. 988 (2017</a:t>
            </a:r>
            <a:r>
              <a:rPr lang="en-US" sz="3200" dirty="0"/>
              <a:t>)</a:t>
            </a:r>
          </a:p>
        </p:txBody>
      </p:sp>
      <p:sp>
        <p:nvSpPr>
          <p:cNvPr id="3" name="Content Placeholder 2"/>
          <p:cNvSpPr>
            <a:spLocks noGrp="1"/>
          </p:cNvSpPr>
          <p:nvPr>
            <p:ph idx="1"/>
          </p:nvPr>
        </p:nvSpPr>
        <p:spPr>
          <a:xfrm>
            <a:off x="457200" y="1600200"/>
            <a:ext cx="8229600" cy="4411662"/>
          </a:xfrm>
        </p:spPr>
        <p:txBody>
          <a:bodyPr/>
          <a:lstStyle/>
          <a:p>
            <a:r>
              <a:rPr lang="en-US" dirty="0"/>
              <a:t>No “bright-line rule.”</a:t>
            </a:r>
          </a:p>
          <a:p>
            <a:r>
              <a:rPr lang="en-US" dirty="0"/>
              <a:t>Not a new FAPE standard, but an expansion of </a:t>
            </a:r>
            <a:r>
              <a:rPr lang="en-US" i="1" dirty="0"/>
              <a:t>Rowley</a:t>
            </a:r>
            <a:r>
              <a:rPr lang="en-US" dirty="0"/>
              <a:t>, which </a:t>
            </a:r>
            <a:r>
              <a:rPr lang="en-US" sz="3200" dirty="0"/>
              <a:t>“had no need to provide concrete guidance with respect to a child who is not fully integrated in the regular classroom and not able to achieve on grade level.”</a:t>
            </a:r>
            <a:endParaRPr lang="en-US" dirty="0"/>
          </a:p>
          <a:p>
            <a:pPr lvl="1"/>
            <a:r>
              <a:rPr lang="en-US" dirty="0"/>
              <a:t>Court expressly rejected equality of opportunity standard requested by parents.  </a:t>
            </a:r>
          </a:p>
          <a:p>
            <a:pPr lvl="1"/>
            <a:r>
              <a:rPr lang="en-US" dirty="0"/>
              <a:t>Declined to do what Congress has not done since passage of IDEA and Rowley.</a:t>
            </a:r>
          </a:p>
          <a:p>
            <a:pPr marL="344487" lvl="1" indent="0">
              <a:buNone/>
            </a:pPr>
            <a:endParaRPr lang="en-US" sz="2800" dirty="0"/>
          </a:p>
          <a:p>
            <a:pPr lvl="1"/>
            <a:endParaRPr lang="en-US" dirty="0"/>
          </a:p>
          <a:p>
            <a:endParaRPr lang="en-US" dirty="0"/>
          </a:p>
          <a:p>
            <a:endParaRPr lang="en-US" dirty="0"/>
          </a:p>
        </p:txBody>
      </p:sp>
    </p:spTree>
    <p:extLst>
      <p:ext uri="{BB962C8B-B14F-4D97-AF65-F5344CB8AC3E}">
        <p14:creationId xmlns:p14="http://schemas.microsoft.com/office/powerpoint/2010/main" val="243114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93" y="381000"/>
            <a:ext cx="8481829" cy="994172"/>
          </a:xfrm>
        </p:spPr>
        <p:txBody>
          <a:bodyPr>
            <a:normAutofit fontScale="90000"/>
          </a:bodyPr>
          <a:lstStyle/>
          <a:p>
            <a:br>
              <a:rPr lang="en-US" b="1" i="1" dirty="0"/>
            </a:br>
            <a:r>
              <a:rPr lang="en-US" sz="3600" i="1" dirty="0">
                <a:solidFill>
                  <a:srgbClr val="C00000"/>
                </a:solidFill>
              </a:rPr>
              <a:t>Endrew F. v. Douglas Cnty. Dist. Re-1</a:t>
            </a:r>
            <a:r>
              <a:rPr lang="en-US" sz="3600" dirty="0">
                <a:solidFill>
                  <a:srgbClr val="C00000"/>
                </a:solidFill>
              </a:rPr>
              <a:t>, 137 S.Ct. 988 (2017</a:t>
            </a:r>
            <a:r>
              <a:rPr lang="en-US" sz="3600" dirty="0"/>
              <a:t>)</a:t>
            </a:r>
            <a:endParaRPr lang="en-US" sz="3600" b="1" dirty="0"/>
          </a:p>
        </p:txBody>
      </p:sp>
      <p:sp>
        <p:nvSpPr>
          <p:cNvPr id="3" name="Content Placeholder 2"/>
          <p:cNvSpPr>
            <a:spLocks noGrp="1"/>
          </p:cNvSpPr>
          <p:nvPr>
            <p:ph idx="1"/>
          </p:nvPr>
        </p:nvSpPr>
        <p:spPr>
          <a:xfrm>
            <a:off x="326693" y="1676400"/>
            <a:ext cx="8481829" cy="5105400"/>
          </a:xfrm>
        </p:spPr>
        <p:txBody>
          <a:bodyPr>
            <a:normAutofit lnSpcReduction="10000"/>
          </a:bodyPr>
          <a:lstStyle/>
          <a:p>
            <a:pPr marL="0" indent="0">
              <a:buNone/>
            </a:pPr>
            <a:r>
              <a:rPr lang="en-US" sz="2400" dirty="0"/>
              <a:t>“</a:t>
            </a:r>
            <a:r>
              <a:rPr lang="en-US" sz="2800" dirty="0"/>
              <a:t>To meet its substantive obligation under the IDEA, a school must offer an IEP </a:t>
            </a:r>
            <a:r>
              <a:rPr lang="en-US" sz="2800" b="1" dirty="0"/>
              <a:t>reasonably calculated to enable a child to make progress appropriate in light of the child’s circumstances</a:t>
            </a:r>
            <a:r>
              <a:rPr lang="en-US" sz="2800" dirty="0"/>
              <a:t>. The ‘reasonably calculated’ qualification reflects a recognition that crafting an appropriate program of education requires a prospective judgment by school officials. ... The Act contemplates that this fact-intensive exercise will be informed not only by the expertise of school officials, but also by the input of the child’s parents or guardians. ... Any review of an IEP must appreciate that the question is whether the IEP is </a:t>
            </a:r>
            <a:r>
              <a:rPr lang="en-US" sz="2800" b="1" dirty="0"/>
              <a:t>reasonable</a:t>
            </a:r>
            <a:r>
              <a:rPr lang="en-US" sz="2800" dirty="0"/>
              <a:t>, not whether the court regards it as </a:t>
            </a:r>
            <a:r>
              <a:rPr lang="en-US" sz="2800" b="1" dirty="0"/>
              <a:t>ideal</a:t>
            </a:r>
            <a:r>
              <a:rPr lang="en-US" sz="2800" dirty="0"/>
              <a:t>.”</a:t>
            </a:r>
          </a:p>
        </p:txBody>
      </p:sp>
    </p:spTree>
    <p:extLst>
      <p:ext uri="{BB962C8B-B14F-4D97-AF65-F5344CB8AC3E}">
        <p14:creationId xmlns:p14="http://schemas.microsoft.com/office/powerpoint/2010/main" val="78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534400" cy="1295400"/>
          </a:xfrm>
        </p:spPr>
        <p:txBody>
          <a:bodyPr/>
          <a:lstStyle/>
          <a:p>
            <a:r>
              <a:rPr lang="en-US" sz="3200" i="1" dirty="0">
                <a:solidFill>
                  <a:srgbClr val="C00000"/>
                </a:solidFill>
              </a:rPr>
              <a:t>Endrew F. v. Douglas Cnty. Dist. Re-1</a:t>
            </a:r>
            <a:r>
              <a:rPr lang="en-US" sz="3200" dirty="0">
                <a:solidFill>
                  <a:srgbClr val="C00000"/>
                </a:solidFill>
              </a:rPr>
              <a:t>, 137 S.Ct. 988 (2017</a:t>
            </a:r>
            <a:r>
              <a:rPr lang="en-US" sz="3200" dirty="0"/>
              <a:t>)  - THOUGHTS ON IMPLEMENTATION</a:t>
            </a:r>
          </a:p>
        </p:txBody>
      </p:sp>
      <p:sp>
        <p:nvSpPr>
          <p:cNvPr id="3" name="Content Placeholder 2"/>
          <p:cNvSpPr>
            <a:spLocks noGrp="1"/>
          </p:cNvSpPr>
          <p:nvPr>
            <p:ph idx="1"/>
          </p:nvPr>
        </p:nvSpPr>
        <p:spPr/>
        <p:txBody>
          <a:bodyPr/>
          <a:lstStyle/>
          <a:p>
            <a:r>
              <a:rPr lang="en-US" dirty="0"/>
              <a:t>Individualized treatment.  “[F]ocus on the particular child is at the core of the IDEA…”</a:t>
            </a:r>
          </a:p>
          <a:p>
            <a:r>
              <a:rPr lang="en-US" dirty="0"/>
              <a:t>IEP should contain an analysis of progress “in light of the child’s circumstances.”</a:t>
            </a:r>
          </a:p>
          <a:p>
            <a:r>
              <a:rPr lang="en-US" dirty="0"/>
              <a:t>If progress is not attainable state why.  What undergirds determination?</a:t>
            </a:r>
          </a:p>
          <a:p>
            <a:r>
              <a:rPr lang="en-US" dirty="0"/>
              <a:t>Note:  If it is not a reasonable prospect for a student, “IEP need not aim for grade level.” </a:t>
            </a:r>
          </a:p>
        </p:txBody>
      </p:sp>
    </p:spTree>
    <p:extLst>
      <p:ext uri="{BB962C8B-B14F-4D97-AF65-F5344CB8AC3E}">
        <p14:creationId xmlns:p14="http://schemas.microsoft.com/office/powerpoint/2010/main" val="308137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30656982"/>
              </p:ext>
            </p:extLst>
          </p:nvPr>
        </p:nvGraphicFramePr>
        <p:xfrm>
          <a:off x="457200" y="7620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3216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534400" cy="1295400"/>
          </a:xfrm>
        </p:spPr>
        <p:txBody>
          <a:bodyPr/>
          <a:lstStyle/>
          <a:p>
            <a:r>
              <a:rPr lang="en-US" sz="3200" i="1" dirty="0">
                <a:solidFill>
                  <a:srgbClr val="C00000"/>
                </a:solidFill>
              </a:rPr>
              <a:t>Endrew F. v. Douglas Cnty. Dist. Re-1</a:t>
            </a:r>
            <a:r>
              <a:rPr lang="en-US" sz="3200" dirty="0">
                <a:solidFill>
                  <a:srgbClr val="C00000"/>
                </a:solidFill>
              </a:rPr>
              <a:t>, 137 S.Ct. 988 (2017</a:t>
            </a:r>
            <a:r>
              <a:rPr lang="en-US" sz="3200" dirty="0"/>
              <a:t>)  - THOUGHTS ON IMPLEMENTATION</a:t>
            </a:r>
          </a:p>
        </p:txBody>
      </p:sp>
      <p:sp>
        <p:nvSpPr>
          <p:cNvPr id="3" name="Content Placeholder 2"/>
          <p:cNvSpPr>
            <a:spLocks noGrp="1"/>
          </p:cNvSpPr>
          <p:nvPr>
            <p:ph idx="1"/>
          </p:nvPr>
        </p:nvSpPr>
        <p:spPr/>
        <p:txBody>
          <a:bodyPr/>
          <a:lstStyle/>
          <a:p>
            <a:r>
              <a:rPr lang="en-US" sz="3200" dirty="0"/>
              <a:t>Families may request review of IEPs and progress.</a:t>
            </a:r>
          </a:p>
          <a:p>
            <a:r>
              <a:rPr lang="en-US" sz="3200" dirty="0"/>
              <a:t>The decision provides much deference to educational judgements of school authorities.  If a case gets to a court, the school will have to show “a cogent and responsive explanation for their decisions.”</a:t>
            </a:r>
          </a:p>
          <a:p>
            <a:endParaRPr lang="en-US" dirty="0"/>
          </a:p>
        </p:txBody>
      </p:sp>
    </p:spTree>
    <p:extLst>
      <p:ext uri="{BB962C8B-B14F-4D97-AF65-F5344CB8AC3E}">
        <p14:creationId xmlns:p14="http://schemas.microsoft.com/office/powerpoint/2010/main" val="4160950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56591" y="685800"/>
            <a:ext cx="3962400" cy="2133600"/>
          </a:xfrm>
          <a:prstGeom prst="rect">
            <a:avLst/>
          </a:prstGeom>
        </p:spPr>
      </p:pic>
      <p:sp>
        <p:nvSpPr>
          <p:cNvPr id="6" name="TextBox 5"/>
          <p:cNvSpPr txBox="1"/>
          <p:nvPr/>
        </p:nvSpPr>
        <p:spPr>
          <a:xfrm>
            <a:off x="990600" y="3581400"/>
            <a:ext cx="81534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03030"/>
              </a:solidFill>
              <a:effectLst/>
              <a:uLnTx/>
              <a:uFillTx/>
              <a:latin typeface="Arial" charset="0"/>
              <a:ea typeface="ヒラギノ角ゴ Pro W3"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03030"/>
              </a:solidFill>
              <a:effectLst/>
              <a:uLnTx/>
              <a:uFillTx/>
              <a:latin typeface="Arial" charset="0"/>
              <a:ea typeface="ヒラギノ角ゴ Pro W3" charset="-128"/>
            </a:endParaRPr>
          </a:p>
        </p:txBody>
      </p:sp>
      <p:sp>
        <p:nvSpPr>
          <p:cNvPr id="7" name="TextBox 6"/>
          <p:cNvSpPr txBox="1"/>
          <p:nvPr/>
        </p:nvSpPr>
        <p:spPr>
          <a:xfrm>
            <a:off x="6104575" y="766792"/>
            <a:ext cx="1265183" cy="240065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0" b="0" i="0" u="none" strike="noStrike" kern="1200" cap="none" spc="0" normalizeH="0" baseline="0" noProof="0" dirty="0">
                <a:ln>
                  <a:noFill/>
                </a:ln>
                <a:solidFill>
                  <a:srgbClr val="FFC000"/>
                </a:solidFill>
                <a:effectLst/>
                <a:uLnTx/>
                <a:uFillTx/>
                <a:latin typeface="MV Boli" panose="02000500030200090000" pitchFamily="2" charset="0"/>
                <a:ea typeface="ヒラギノ角ゴ Pro W3" charset="-128"/>
                <a:cs typeface="MV Boli" panose="02000500030200090000" pitchFamily="2" charset="0"/>
              </a:rPr>
              <a:t>?</a:t>
            </a:r>
          </a:p>
        </p:txBody>
      </p:sp>
      <p:sp>
        <p:nvSpPr>
          <p:cNvPr id="10" name="Text Placeholder 9"/>
          <p:cNvSpPr>
            <a:spLocks noGrp="1"/>
          </p:cNvSpPr>
          <p:nvPr>
            <p:ph type="body" sz="half" idx="2"/>
          </p:nvPr>
        </p:nvSpPr>
        <p:spPr>
          <a:xfrm>
            <a:off x="685800" y="3248441"/>
            <a:ext cx="8153400" cy="804862"/>
          </a:xfrm>
        </p:spPr>
        <p:txBody>
          <a:bodyPr/>
          <a:lstStyle/>
          <a:p>
            <a:pPr marL="342900" indent="-342900">
              <a:buFont typeface="Arial" panose="020B0604020202020204" pitchFamily="34" charset="0"/>
              <a:buChar char="•"/>
            </a:pPr>
            <a:r>
              <a:rPr lang="en-US" sz="2800" dirty="0"/>
              <a:t>FAPE is not currently defined in IDEA or its regulations re:  level of educational benefit. Should it be? </a:t>
            </a:r>
          </a:p>
          <a:p>
            <a:pPr marL="342900" indent="-342900">
              <a:buFont typeface="Arial" panose="020B0604020202020204" pitchFamily="34" charset="0"/>
              <a:buChar char="•"/>
            </a:pPr>
            <a:r>
              <a:rPr lang="en-US" sz="2800" dirty="0"/>
              <a:t>Members of COSA’s IDEA Reauthorization Working Group have been considering this question. </a:t>
            </a:r>
          </a:p>
          <a:p>
            <a:pPr marL="342900" indent="-342900">
              <a:buFont typeface="Arial" panose="020B0604020202020204" pitchFamily="34" charset="0"/>
              <a:buChar char="•"/>
            </a:pPr>
            <a:r>
              <a:rPr lang="en-US" sz="2800" dirty="0"/>
              <a:t>Potential Congressional action?</a:t>
            </a:r>
          </a:p>
          <a:p>
            <a:endParaRPr lang="en-US" dirty="0"/>
          </a:p>
        </p:txBody>
      </p:sp>
    </p:spTree>
    <p:extLst>
      <p:ext uri="{BB962C8B-B14F-4D97-AF65-F5344CB8AC3E}">
        <p14:creationId xmlns:p14="http://schemas.microsoft.com/office/powerpoint/2010/main" val="243138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133600"/>
            <a:ext cx="7772400" cy="1362075"/>
          </a:xfrm>
        </p:spPr>
        <p:txBody>
          <a:bodyPr/>
          <a:lstStyle/>
          <a:p>
            <a:r>
              <a:rPr lang="en-US" dirty="0"/>
              <a:t>“A little case about tire scraps and playgrounds…”</a:t>
            </a:r>
          </a:p>
        </p:txBody>
      </p:sp>
    </p:spTree>
    <p:extLst>
      <p:ext uri="{BB962C8B-B14F-4D97-AF65-F5344CB8AC3E}">
        <p14:creationId xmlns:p14="http://schemas.microsoft.com/office/powerpoint/2010/main" val="4288999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295400"/>
          </a:xfrm>
        </p:spPr>
        <p:txBody>
          <a:bodyPr/>
          <a:lstStyle/>
          <a:p>
            <a:r>
              <a:rPr lang="en-US" sz="3200" i="1" dirty="0"/>
              <a:t>Trinity Lutheran Church of Columbia, Inc. v. Comer</a:t>
            </a:r>
            <a:r>
              <a:rPr lang="en-US" sz="3200" dirty="0"/>
              <a:t>, 137 S.Ct. 2012 (2017)</a:t>
            </a:r>
            <a:endParaRPr lang="en-US" sz="3200" i="1" dirty="0"/>
          </a:p>
        </p:txBody>
      </p:sp>
      <p:sp>
        <p:nvSpPr>
          <p:cNvPr id="3" name="Content Placeholder 2"/>
          <p:cNvSpPr>
            <a:spLocks noGrp="1"/>
          </p:cNvSpPr>
          <p:nvPr>
            <p:ph idx="1"/>
          </p:nvPr>
        </p:nvSpPr>
        <p:spPr>
          <a:xfrm>
            <a:off x="152400" y="1676400"/>
            <a:ext cx="8839200" cy="4411662"/>
          </a:xfrm>
        </p:spPr>
        <p:txBody>
          <a:bodyPr/>
          <a:lstStyle/>
          <a:p>
            <a:r>
              <a:rPr lang="en-US" dirty="0"/>
              <a:t>Argued April 19, 2017</a:t>
            </a:r>
          </a:p>
          <a:p>
            <a:r>
              <a:rPr lang="en-US" b="1" dirty="0"/>
              <a:t>Question:</a:t>
            </a:r>
            <a:r>
              <a:rPr lang="en-US" dirty="0"/>
              <a:t>  Does Missouri’s practice of excluding religious entities from a playground- surfacing program violate the federal constitution’s Free Exercise (1</a:t>
            </a:r>
            <a:r>
              <a:rPr lang="en-US" baseline="30000" dirty="0"/>
              <a:t>st</a:t>
            </a:r>
            <a:r>
              <a:rPr lang="en-US" dirty="0"/>
              <a:t> Amendment) protection? </a:t>
            </a:r>
          </a:p>
          <a:p>
            <a:r>
              <a:rPr lang="en-US" b="1" dirty="0"/>
              <a:t>Facts:</a:t>
            </a:r>
            <a:r>
              <a:rPr lang="en-US" dirty="0"/>
              <a:t>  Church was denied state playground funds because of its religious mission, reflecting state constitution’s restriction on state aid to religious institutions.</a:t>
            </a:r>
            <a:endParaRPr lang="en-US" b="1" dirty="0"/>
          </a:p>
          <a:p>
            <a:endParaRPr lang="en-US" dirty="0"/>
          </a:p>
        </p:txBody>
      </p:sp>
    </p:spTree>
    <p:extLst>
      <p:ext uri="{BB962C8B-B14F-4D97-AF65-F5344CB8AC3E}">
        <p14:creationId xmlns:p14="http://schemas.microsoft.com/office/powerpoint/2010/main" val="188329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43" y="152400"/>
            <a:ext cx="8839200" cy="1295400"/>
          </a:xfrm>
        </p:spPr>
        <p:txBody>
          <a:bodyPr/>
          <a:lstStyle/>
          <a:p>
            <a:r>
              <a:rPr lang="en-US" sz="3200" i="1" dirty="0"/>
              <a:t>Trinity Lutheran Church of Columbia, Inc. v. Comer, </a:t>
            </a:r>
            <a:r>
              <a:rPr lang="en-US" sz="3200" dirty="0"/>
              <a:t>cont’d</a:t>
            </a:r>
          </a:p>
        </p:txBody>
      </p:sp>
      <p:sp>
        <p:nvSpPr>
          <p:cNvPr id="3" name="Content Placeholder 2"/>
          <p:cNvSpPr>
            <a:spLocks noGrp="1"/>
          </p:cNvSpPr>
          <p:nvPr>
            <p:ph idx="1"/>
          </p:nvPr>
        </p:nvSpPr>
        <p:spPr>
          <a:xfrm>
            <a:off x="170543" y="1524000"/>
            <a:ext cx="8839200" cy="4411662"/>
          </a:xfrm>
        </p:spPr>
        <p:txBody>
          <a:bodyPr/>
          <a:lstStyle/>
          <a:p>
            <a:pPr marL="0" indent="0">
              <a:buNone/>
            </a:pPr>
            <a:r>
              <a:rPr lang="en-US" b="1" dirty="0"/>
              <a:t>Why it’s important:</a:t>
            </a:r>
          </a:p>
          <a:p>
            <a:r>
              <a:rPr lang="en-US" dirty="0"/>
              <a:t>The Court re-examines direct state and local government funding to religious institutions.</a:t>
            </a:r>
          </a:p>
          <a:p>
            <a:r>
              <a:rPr lang="en-US" dirty="0"/>
              <a:t>The Court explores the “play in the joints” between the Free Exercise and Establishment Clauses.</a:t>
            </a:r>
          </a:p>
          <a:p>
            <a:r>
              <a:rPr lang="en-US" dirty="0"/>
              <a:t>Although the dissent distinguishes this case from the line of decisions about indirect aid programs (</a:t>
            </a:r>
            <a:r>
              <a:rPr lang="en-US" i="1" dirty="0"/>
              <a:t>Zelman</a:t>
            </a:r>
            <a:r>
              <a:rPr lang="en-US" dirty="0"/>
              <a:t>, see FN2), the majority’s Free Exercise analysis might be used to argue expansion of some state voucher programs. </a:t>
            </a:r>
          </a:p>
        </p:txBody>
      </p:sp>
    </p:spTree>
    <p:extLst>
      <p:ext uri="{BB962C8B-B14F-4D97-AF65-F5344CB8AC3E}">
        <p14:creationId xmlns:p14="http://schemas.microsoft.com/office/powerpoint/2010/main" val="3647453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295400"/>
          </a:xfrm>
        </p:spPr>
        <p:txBody>
          <a:bodyPr/>
          <a:lstStyle/>
          <a:p>
            <a:r>
              <a:rPr lang="en-US" sz="3200" i="1" dirty="0"/>
              <a:t>Trinity Lutheran and </a:t>
            </a:r>
            <a:r>
              <a:rPr lang="en-US" sz="3200" dirty="0"/>
              <a:t>public schools</a:t>
            </a:r>
          </a:p>
        </p:txBody>
      </p:sp>
      <p:sp>
        <p:nvSpPr>
          <p:cNvPr id="3" name="Content Placeholder 2"/>
          <p:cNvSpPr>
            <a:spLocks noGrp="1"/>
          </p:cNvSpPr>
          <p:nvPr>
            <p:ph idx="1"/>
          </p:nvPr>
        </p:nvSpPr>
        <p:spPr>
          <a:xfrm>
            <a:off x="152400" y="1066800"/>
            <a:ext cx="8839200" cy="3581400"/>
          </a:xfrm>
        </p:spPr>
        <p:txBody>
          <a:bodyPr/>
          <a:lstStyle/>
          <a:p>
            <a:r>
              <a:rPr lang="en-US" sz="2800" dirty="0"/>
              <a:t>39 state constitutions have “Blaine Amendments” –barring government aid to religion.</a:t>
            </a:r>
          </a:p>
          <a:p>
            <a:r>
              <a:rPr lang="en-US" sz="2800" dirty="0"/>
              <a:t>Missouri’s:  “No money shall ever be taken from the public treasury, directly or indirectly, in aid of any church, sect, or denomination or religion”</a:t>
            </a:r>
          </a:p>
          <a:p>
            <a:r>
              <a:rPr lang="en-US" sz="2800" dirty="0"/>
              <a:t>Have been barriers to</a:t>
            </a:r>
          </a:p>
          <a:p>
            <a:pPr marL="0" indent="0">
              <a:buNone/>
            </a:pPr>
            <a:r>
              <a:rPr lang="en-US" sz="2800" dirty="0"/>
              <a:t>vouchers and tax credit </a:t>
            </a:r>
          </a:p>
          <a:p>
            <a:pPr marL="0" indent="0">
              <a:buNone/>
            </a:pPr>
            <a:r>
              <a:rPr lang="en-US" sz="2800" dirty="0"/>
              <a:t>programs and have been </a:t>
            </a:r>
          </a:p>
          <a:p>
            <a:pPr marL="0" indent="0">
              <a:buNone/>
            </a:pPr>
            <a:r>
              <a:rPr lang="en-US" sz="2800" dirty="0"/>
              <a:t>relied upon to exclude </a:t>
            </a:r>
          </a:p>
          <a:p>
            <a:pPr marL="0" indent="0">
              <a:buNone/>
            </a:pPr>
            <a:r>
              <a:rPr lang="en-US" sz="2800" dirty="0"/>
              <a:t>religious schools</a:t>
            </a:r>
          </a:p>
          <a:p>
            <a:pPr lvl="1"/>
            <a:endParaRPr lang="en-US" sz="2200" dirty="0"/>
          </a:p>
        </p:txBody>
      </p:sp>
      <p:pic>
        <p:nvPicPr>
          <p:cNvPr id="4" name="Picture 3"/>
          <p:cNvPicPr>
            <a:picLocks noChangeAspect="1"/>
          </p:cNvPicPr>
          <p:nvPr/>
        </p:nvPicPr>
        <p:blipFill>
          <a:blip r:embed="rId3"/>
          <a:stretch>
            <a:fillRect/>
          </a:stretch>
        </p:blipFill>
        <p:spPr>
          <a:xfrm>
            <a:off x="4495800" y="3581400"/>
            <a:ext cx="4180114" cy="3135086"/>
          </a:xfrm>
          <a:prstGeom prst="rect">
            <a:avLst/>
          </a:prstGeom>
          <a:ln>
            <a:solidFill>
              <a:schemeClr val="tx1"/>
            </a:solidFill>
          </a:ln>
        </p:spPr>
      </p:pic>
    </p:spTree>
    <p:extLst>
      <p:ext uri="{BB962C8B-B14F-4D97-AF65-F5344CB8AC3E}">
        <p14:creationId xmlns:p14="http://schemas.microsoft.com/office/powerpoint/2010/main" val="604741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t>Trinity Lutheran Church of Columbia, Inc. v. Comer, </a:t>
            </a:r>
            <a:r>
              <a:rPr lang="en-US" sz="4000" dirty="0"/>
              <a:t>HOLDING</a:t>
            </a:r>
            <a:endParaRPr lang="en-US" dirty="0"/>
          </a:p>
        </p:txBody>
      </p:sp>
      <p:sp>
        <p:nvSpPr>
          <p:cNvPr id="3" name="Content Placeholder 2"/>
          <p:cNvSpPr>
            <a:spLocks noGrp="1"/>
          </p:cNvSpPr>
          <p:nvPr>
            <p:ph idx="1"/>
          </p:nvPr>
        </p:nvSpPr>
        <p:spPr>
          <a:xfrm>
            <a:off x="152400" y="1417638"/>
            <a:ext cx="8839200" cy="5287962"/>
          </a:xfrm>
        </p:spPr>
        <p:txBody>
          <a:bodyPr/>
          <a:lstStyle/>
          <a:p>
            <a:r>
              <a:rPr lang="en-US" sz="2800" dirty="0"/>
              <a:t>7-2</a:t>
            </a:r>
          </a:p>
          <a:p>
            <a:r>
              <a:rPr lang="en-US" sz="2800" dirty="0"/>
              <a:t>CJ Roberts wrote for the majority (Except as to FN3), joined by Kennedy, Kagan, Alito, with concurrences by Gorsuch (joined by Thomas) and Breyer</a:t>
            </a:r>
          </a:p>
          <a:p>
            <a:r>
              <a:rPr lang="en-US" sz="2800" dirty="0"/>
              <a:t>Sotomayor dissented (joined by Ginsburg)</a:t>
            </a:r>
          </a:p>
          <a:p>
            <a:r>
              <a:rPr lang="en-US" sz="2800" b="1" dirty="0"/>
              <a:t>Held:  </a:t>
            </a:r>
            <a:r>
              <a:rPr lang="en-US" sz="2800" dirty="0"/>
              <a:t>State’s policy of expressly denying a qualified religious entity a public benefit solely because of its religious character “goes too far.”  State’s interest in “skating as far as possible from religious establishment concerns” not enough to survive strict scrutiny of this penalty imposed on the free exercise of religion.</a:t>
            </a:r>
            <a:endParaRPr lang="en-US" sz="2800" b="1" dirty="0"/>
          </a:p>
        </p:txBody>
      </p:sp>
    </p:spTree>
    <p:extLst>
      <p:ext uri="{BB962C8B-B14F-4D97-AF65-F5344CB8AC3E}">
        <p14:creationId xmlns:p14="http://schemas.microsoft.com/office/powerpoint/2010/main" val="2204614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295400"/>
          </a:xfrm>
        </p:spPr>
        <p:txBody>
          <a:bodyPr/>
          <a:lstStyle/>
          <a:p>
            <a:r>
              <a:rPr lang="en-US" sz="4000" i="1" dirty="0"/>
              <a:t>Trinity Lutheran Church of Columbia, Inc. v. Comer, </a:t>
            </a:r>
            <a:r>
              <a:rPr lang="en-US" sz="4000" dirty="0"/>
              <a:t>HOLDING cont’d</a:t>
            </a:r>
            <a:endParaRPr lang="en-US" dirty="0"/>
          </a:p>
        </p:txBody>
      </p:sp>
      <p:sp>
        <p:nvSpPr>
          <p:cNvPr id="3" name="Content Placeholder 2"/>
          <p:cNvSpPr>
            <a:spLocks noGrp="1"/>
          </p:cNvSpPr>
          <p:nvPr>
            <p:ph idx="1"/>
          </p:nvPr>
        </p:nvSpPr>
        <p:spPr>
          <a:xfrm>
            <a:off x="457200" y="1600200"/>
            <a:ext cx="8229600" cy="4411662"/>
          </a:xfrm>
        </p:spPr>
        <p:txBody>
          <a:bodyPr/>
          <a:lstStyle/>
          <a:p>
            <a:pPr marL="0" indent="0">
              <a:buNone/>
            </a:pPr>
            <a:r>
              <a:rPr lang="en-US" b="1" dirty="0"/>
              <a:t>Footnote 3 attempts to limit the holding:</a:t>
            </a:r>
          </a:p>
          <a:p>
            <a:endParaRPr lang="en-US" b="1" dirty="0"/>
          </a:p>
          <a:p>
            <a:pPr marL="0" indent="0">
              <a:buNone/>
            </a:pPr>
            <a:r>
              <a:rPr lang="en-US" b="1" dirty="0"/>
              <a:t>“This case involves express discrimination based on religious identity with respect to playground resurfacing.  We do not address religious uses of funding or other forms of discrimination.”</a:t>
            </a:r>
          </a:p>
          <a:p>
            <a:pPr marL="0" indent="0">
              <a:buNone/>
            </a:pPr>
            <a:endParaRPr lang="en-US" b="1" dirty="0"/>
          </a:p>
          <a:p>
            <a:pPr marL="0" indent="0">
              <a:buNone/>
            </a:pPr>
            <a:r>
              <a:rPr lang="en-US" b="1" dirty="0"/>
              <a:t>But only 4 justices signed on to FN3 – so it’s not part of the “majority.”</a:t>
            </a:r>
          </a:p>
        </p:txBody>
      </p:sp>
    </p:spTree>
    <p:extLst>
      <p:ext uri="{BB962C8B-B14F-4D97-AF65-F5344CB8AC3E}">
        <p14:creationId xmlns:p14="http://schemas.microsoft.com/office/powerpoint/2010/main" val="1712119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197"/>
            <a:ext cx="8229600" cy="1295400"/>
          </a:xfrm>
        </p:spPr>
        <p:txBody>
          <a:bodyPr/>
          <a:lstStyle/>
          <a:p>
            <a:r>
              <a:rPr lang="en-US" sz="3600" i="1" dirty="0"/>
              <a:t>Trinity Lutheran Church of Columbia, Inc. v. Comer, </a:t>
            </a:r>
            <a:r>
              <a:rPr lang="en-US" sz="3600" dirty="0"/>
              <a:t>HOLDING cont’d</a:t>
            </a:r>
          </a:p>
        </p:txBody>
      </p:sp>
      <p:sp>
        <p:nvSpPr>
          <p:cNvPr id="3" name="Content Placeholder 2"/>
          <p:cNvSpPr>
            <a:spLocks noGrp="1"/>
          </p:cNvSpPr>
          <p:nvPr>
            <p:ph idx="1"/>
          </p:nvPr>
        </p:nvSpPr>
        <p:spPr>
          <a:xfrm>
            <a:off x="145648" y="1248841"/>
            <a:ext cx="8839200" cy="5287962"/>
          </a:xfrm>
        </p:spPr>
        <p:txBody>
          <a:bodyPr/>
          <a:lstStyle/>
          <a:p>
            <a:r>
              <a:rPr lang="en-US" sz="2600" dirty="0"/>
              <a:t>Majority:  Distinguished </a:t>
            </a:r>
            <a:r>
              <a:rPr lang="en-US" sz="2600" i="1" dirty="0"/>
              <a:t>Locke</a:t>
            </a:r>
            <a:r>
              <a:rPr lang="en-US" sz="2600" dirty="0"/>
              <a:t> by noting that case turned on what the scholarship recipient intended to </a:t>
            </a:r>
            <a:r>
              <a:rPr lang="en-US" sz="2600" i="1" dirty="0"/>
              <a:t>do </a:t>
            </a:r>
            <a:r>
              <a:rPr lang="en-US" sz="2600" dirty="0"/>
              <a:t>with the public funds – pursue a religious degree.  “Here, … [the church] was denied a grant simply because of what it is – a church.”  “In this case, there is no dispute that Trinity Lutheran </a:t>
            </a:r>
            <a:r>
              <a:rPr lang="en-US" sz="2600" i="1" dirty="0"/>
              <a:t>is</a:t>
            </a:r>
            <a:r>
              <a:rPr lang="en-US" sz="2600" dirty="0"/>
              <a:t> put to the choice between being a church and receiving a government benefit.”</a:t>
            </a:r>
          </a:p>
          <a:p>
            <a:r>
              <a:rPr lang="en-US" sz="2600" dirty="0"/>
              <a:t>Gorsuch and Thomas concurring:  doubtful of the stability of legal theory distinguishing between “laws that discriminate on the basis of religious status and religious use.”</a:t>
            </a:r>
          </a:p>
          <a:p>
            <a:r>
              <a:rPr lang="en-US" sz="2600" dirty="0"/>
              <a:t>Breyer concurring:  would limit the holding to public programs designed to secure or to improve the health and safety of children – akin to police and fire.</a:t>
            </a:r>
          </a:p>
        </p:txBody>
      </p:sp>
    </p:spTree>
    <p:extLst>
      <p:ext uri="{BB962C8B-B14F-4D97-AF65-F5344CB8AC3E}">
        <p14:creationId xmlns:p14="http://schemas.microsoft.com/office/powerpoint/2010/main" val="179614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197"/>
            <a:ext cx="8229600" cy="1295400"/>
          </a:xfrm>
        </p:spPr>
        <p:txBody>
          <a:bodyPr/>
          <a:lstStyle/>
          <a:p>
            <a:r>
              <a:rPr lang="en-US" sz="3600" i="1" dirty="0"/>
              <a:t>Trinity Lutheran Church of Columbia, Inc. v. Comer, </a:t>
            </a:r>
            <a:r>
              <a:rPr lang="en-US" sz="3600" dirty="0"/>
              <a:t>HOLDING cont’d</a:t>
            </a:r>
          </a:p>
        </p:txBody>
      </p:sp>
      <p:sp>
        <p:nvSpPr>
          <p:cNvPr id="3" name="Content Placeholder 2"/>
          <p:cNvSpPr>
            <a:spLocks noGrp="1"/>
          </p:cNvSpPr>
          <p:nvPr>
            <p:ph idx="1"/>
          </p:nvPr>
        </p:nvSpPr>
        <p:spPr>
          <a:xfrm>
            <a:off x="145648" y="1248841"/>
            <a:ext cx="8839200" cy="5287962"/>
          </a:xfrm>
        </p:spPr>
        <p:txBody>
          <a:bodyPr/>
          <a:lstStyle/>
          <a:p>
            <a:r>
              <a:rPr lang="en-US" sz="2600" dirty="0"/>
              <a:t>Sotomayor and Ginsburg dissenting:</a:t>
            </a:r>
          </a:p>
          <a:p>
            <a:pPr lvl="1"/>
            <a:r>
              <a:rPr lang="en-US" sz="2200" dirty="0"/>
              <a:t>“This case is about nothing less than the relationship between religious institutions and the civil government – that is, between church and state.  The Court today profoundly changes that relationship by holding, for the first time, that the constitution requires the government to provide public funds directly to a church.”</a:t>
            </a:r>
          </a:p>
          <a:p>
            <a:pPr lvl="1"/>
            <a:r>
              <a:rPr lang="en-US" sz="2200" dirty="0"/>
              <a:t>Court should have invoked the Establishment Clause itself, rather than following the parties’ agreement that it didn’t prevent Missouri from including the church in the program.  Establishment Clause bars Missouri from granting the church’s funding request because it uses the school in conjunction with its religious mission.</a:t>
            </a:r>
          </a:p>
          <a:p>
            <a:pPr lvl="1"/>
            <a:r>
              <a:rPr lang="en-US" sz="2200" dirty="0"/>
              <a:t>“The government may not directly fund religious exercise.”</a:t>
            </a:r>
          </a:p>
          <a:p>
            <a:pPr lvl="1"/>
            <a:r>
              <a:rPr lang="en-US" sz="2200" dirty="0"/>
              <a:t>Establishment Clause precedent says key issue is whether public funds subsidize religion, not whether the approach is “secular and neutral.”</a:t>
            </a:r>
          </a:p>
        </p:txBody>
      </p:sp>
    </p:spTree>
    <p:extLst>
      <p:ext uri="{BB962C8B-B14F-4D97-AF65-F5344CB8AC3E}">
        <p14:creationId xmlns:p14="http://schemas.microsoft.com/office/powerpoint/2010/main" val="339618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66374288"/>
              </p:ext>
            </p:extLst>
          </p:nvPr>
        </p:nvGraphicFramePr>
        <p:xfrm>
          <a:off x="457200" y="8382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9128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75868160"/>
              </p:ext>
            </p:extLst>
          </p:nvPr>
        </p:nvGraphicFramePr>
        <p:xfrm>
          <a:off x="457200" y="2133600"/>
          <a:ext cx="82296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9718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57" y="152400"/>
            <a:ext cx="8686800" cy="1295400"/>
          </a:xfrm>
        </p:spPr>
        <p:txBody>
          <a:bodyPr/>
          <a:lstStyle/>
          <a:p>
            <a:r>
              <a:rPr lang="en-US" sz="3200" dirty="0">
                <a:solidFill>
                  <a:srgbClr val="C00000"/>
                </a:solidFill>
              </a:rPr>
              <a:t>School Choice Cases Petitions Granted and Remanded post-</a:t>
            </a:r>
            <a:r>
              <a:rPr lang="en-US" sz="3200" i="1" dirty="0">
                <a:solidFill>
                  <a:srgbClr val="C00000"/>
                </a:solidFill>
              </a:rPr>
              <a:t>Trinity Lutheran</a:t>
            </a:r>
            <a:endParaRPr lang="en-US" sz="3200" dirty="0"/>
          </a:p>
        </p:txBody>
      </p:sp>
      <p:sp>
        <p:nvSpPr>
          <p:cNvPr id="3" name="Content Placeholder 2"/>
          <p:cNvSpPr>
            <a:spLocks noGrp="1"/>
          </p:cNvSpPr>
          <p:nvPr>
            <p:ph idx="1"/>
          </p:nvPr>
        </p:nvSpPr>
        <p:spPr>
          <a:xfrm>
            <a:off x="332131" y="1524000"/>
            <a:ext cx="8458200" cy="4495800"/>
          </a:xfrm>
        </p:spPr>
        <p:txBody>
          <a:bodyPr/>
          <a:lstStyle/>
          <a:p>
            <a:r>
              <a:rPr lang="en-US" sz="2800" i="1" dirty="0"/>
              <a:t>New Mexico Ass’n of Non-public Schools v. Moses</a:t>
            </a:r>
            <a:r>
              <a:rPr lang="en-US" sz="2800" dirty="0"/>
              <a:t>, 367 P.3d 838 (N.M. 2015), </a:t>
            </a:r>
            <a:r>
              <a:rPr lang="en-US" sz="2800" i="1" dirty="0"/>
              <a:t>petition for cert. filed (</a:t>
            </a:r>
            <a:r>
              <a:rPr lang="en-US" sz="2800" dirty="0"/>
              <a:t>U.S., May 19, 2016)</a:t>
            </a:r>
          </a:p>
          <a:p>
            <a:pPr lvl="1"/>
            <a:r>
              <a:rPr lang="en-US" sz="2800" dirty="0"/>
              <a:t>Program providing for the purchase and lending of instructional material to private schools violates the State Constitution provision prohibiting appropriation of funds to support any sectarian or private school.</a:t>
            </a:r>
          </a:p>
          <a:p>
            <a:pPr lvl="1"/>
            <a:r>
              <a:rPr lang="en-US" dirty="0"/>
              <a:t>Vacated and remanded to Supreme Court of New Mexico for further consideration in light of </a:t>
            </a:r>
            <a:r>
              <a:rPr lang="en-US" i="1" dirty="0"/>
              <a:t>Trinity Lutheran Church of Columbia, Inc. v. Comer</a:t>
            </a:r>
            <a:r>
              <a:rPr lang="en-US" dirty="0"/>
              <a:t>, 582 U. S. ___ (2017) </a:t>
            </a:r>
          </a:p>
          <a:p>
            <a:pPr lvl="1"/>
            <a:endParaRPr lang="en-US" sz="2800" dirty="0"/>
          </a:p>
          <a:p>
            <a:endParaRPr lang="en-US" sz="2800" dirty="0"/>
          </a:p>
        </p:txBody>
      </p:sp>
    </p:spTree>
    <p:extLst>
      <p:ext uri="{BB962C8B-B14F-4D97-AF65-F5344CB8AC3E}">
        <p14:creationId xmlns:p14="http://schemas.microsoft.com/office/powerpoint/2010/main" val="1657002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858" y="1219200"/>
            <a:ext cx="8991600" cy="5954486"/>
          </a:xfrm>
        </p:spPr>
        <p:txBody>
          <a:bodyPr/>
          <a:lstStyle/>
          <a:p>
            <a:r>
              <a:rPr lang="en-US" sz="2800" i="1" dirty="0"/>
              <a:t>Colo. State Bd. of Educ. v. Taxpayers for Pub. Educ., </a:t>
            </a:r>
            <a:r>
              <a:rPr lang="en-US" sz="2800" dirty="0"/>
              <a:t>351 P.3d 461 (Col. 2015)</a:t>
            </a:r>
          </a:p>
          <a:p>
            <a:pPr lvl="1"/>
            <a:r>
              <a:rPr lang="en-US" b="1" dirty="0"/>
              <a:t>Issue:  </a:t>
            </a:r>
            <a:r>
              <a:rPr lang="en-US" dirty="0"/>
              <a:t>Whether requiring a state to categorically deny otherwise neutral and generally available public aid on the basis of religion violates the United States Constitution.</a:t>
            </a:r>
          </a:p>
          <a:p>
            <a:r>
              <a:rPr lang="en-US" sz="2800" i="1" dirty="0"/>
              <a:t>Douglas Cty. Sch. Dist. v. Taxpayers for Pub. Educ.</a:t>
            </a:r>
          </a:p>
          <a:p>
            <a:pPr lvl="1"/>
            <a:r>
              <a:rPr lang="en-US" b="1" dirty="0"/>
              <a:t>Issue: </a:t>
            </a:r>
            <a:r>
              <a:rPr lang="en-US" dirty="0"/>
              <a:t>Whether Colorado’s Blaine Amendment, which the unrebutted record plainly demonstrates was born of religious bigotry, can be used to force state and local governments to discriminate against religious institutions without violating the Religion Clauses of the First Amendment and the Equal Protection Clause of the Fourteenth Amendment.</a:t>
            </a:r>
            <a:endParaRPr lang="en-US" i="1" dirty="0"/>
          </a:p>
        </p:txBody>
      </p:sp>
      <p:sp>
        <p:nvSpPr>
          <p:cNvPr id="4" name="Title 1"/>
          <p:cNvSpPr>
            <a:spLocks noGrp="1"/>
          </p:cNvSpPr>
          <p:nvPr>
            <p:ph type="title"/>
          </p:nvPr>
        </p:nvSpPr>
        <p:spPr>
          <a:xfrm>
            <a:off x="199104" y="-76200"/>
            <a:ext cx="8686800" cy="1295400"/>
          </a:xfrm>
        </p:spPr>
        <p:txBody>
          <a:bodyPr/>
          <a:lstStyle/>
          <a:p>
            <a:r>
              <a:rPr lang="en-US" sz="3200" dirty="0">
                <a:solidFill>
                  <a:srgbClr val="C00000"/>
                </a:solidFill>
              </a:rPr>
              <a:t>School Choice Cases Petitions Granted and Remanded post-</a:t>
            </a:r>
            <a:r>
              <a:rPr lang="en-US" sz="3200" i="1" dirty="0">
                <a:solidFill>
                  <a:srgbClr val="C00000"/>
                </a:solidFill>
              </a:rPr>
              <a:t>Trinity Lutheran</a:t>
            </a:r>
            <a:endParaRPr lang="en-US" sz="3200" dirty="0"/>
          </a:p>
        </p:txBody>
      </p:sp>
    </p:spTree>
    <p:extLst>
      <p:ext uri="{BB962C8B-B14F-4D97-AF65-F5344CB8AC3E}">
        <p14:creationId xmlns:p14="http://schemas.microsoft.com/office/powerpoint/2010/main" val="2029074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991600" cy="5954486"/>
          </a:xfrm>
        </p:spPr>
        <p:txBody>
          <a:bodyPr/>
          <a:lstStyle/>
          <a:p>
            <a:r>
              <a:rPr lang="en-US" sz="2600" i="1" dirty="0"/>
              <a:t>Doyle v. Taxpayers for Pub. Educ.</a:t>
            </a:r>
            <a:endParaRPr lang="en-US" sz="2600" dirty="0"/>
          </a:p>
          <a:p>
            <a:pPr lvl="1"/>
            <a:r>
              <a:rPr lang="en-US" b="1" dirty="0"/>
              <a:t>Issue: </a:t>
            </a:r>
            <a:r>
              <a:rPr lang="en-US" dirty="0"/>
              <a:t>Whether it violates the Religion Clauses or Equal Protection Clause of the United States Constitution to invalidate a generally-available and religiously-neutral student aid program simply because the program affords students the choice of attending religious schools.</a:t>
            </a:r>
          </a:p>
          <a:p>
            <a:r>
              <a:rPr lang="en-US" sz="2600" dirty="0"/>
              <a:t>Colorado S.Ct. held the scholarship program violated state const. provision prohibiting use of public monies to aid schools controlled by religious or sectarian denomination</a:t>
            </a:r>
          </a:p>
          <a:p>
            <a:r>
              <a:rPr lang="en-US" sz="2600" dirty="0"/>
              <a:t>All three Colorado cases vacated and remanded to Supreme Court of Colorado for further consideration in light of </a:t>
            </a:r>
            <a:r>
              <a:rPr lang="en-US" sz="2600" i="1" dirty="0"/>
              <a:t>Trinity Lutheran Church of Columbia, Inc. v. Comer</a:t>
            </a:r>
            <a:r>
              <a:rPr lang="en-US" sz="2600" dirty="0"/>
              <a:t>.  State Supreme Court remanded to trial court.</a:t>
            </a:r>
          </a:p>
          <a:p>
            <a:pPr marL="0" indent="0">
              <a:buNone/>
            </a:pPr>
            <a:endParaRPr lang="en-US" sz="2700" dirty="0"/>
          </a:p>
        </p:txBody>
      </p:sp>
      <p:sp>
        <p:nvSpPr>
          <p:cNvPr id="4" name="Title 1"/>
          <p:cNvSpPr>
            <a:spLocks noGrp="1"/>
          </p:cNvSpPr>
          <p:nvPr>
            <p:ph type="title"/>
          </p:nvPr>
        </p:nvSpPr>
        <p:spPr>
          <a:xfrm>
            <a:off x="324757" y="152400"/>
            <a:ext cx="8686800" cy="1295400"/>
          </a:xfrm>
        </p:spPr>
        <p:txBody>
          <a:bodyPr/>
          <a:lstStyle/>
          <a:p>
            <a:r>
              <a:rPr lang="en-US" sz="3200" dirty="0">
                <a:solidFill>
                  <a:srgbClr val="C00000"/>
                </a:solidFill>
              </a:rPr>
              <a:t>School Choice Cases Petitions Granted and Remanded post-</a:t>
            </a:r>
            <a:r>
              <a:rPr lang="en-US" sz="3200" i="1" dirty="0">
                <a:solidFill>
                  <a:srgbClr val="C00000"/>
                </a:solidFill>
              </a:rPr>
              <a:t>Trinity Lutheran</a:t>
            </a:r>
            <a:endParaRPr lang="en-US" sz="3200" dirty="0"/>
          </a:p>
        </p:txBody>
      </p:sp>
    </p:spTree>
    <p:extLst>
      <p:ext uri="{BB962C8B-B14F-4D97-AF65-F5344CB8AC3E}">
        <p14:creationId xmlns:p14="http://schemas.microsoft.com/office/powerpoint/2010/main" val="402973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981950" cy="994172"/>
          </a:xfrm>
        </p:spPr>
        <p:txBody>
          <a:bodyPr>
            <a:normAutofit/>
          </a:bodyPr>
          <a:lstStyle/>
          <a:p>
            <a:r>
              <a:rPr lang="en-US" b="1" i="1" dirty="0"/>
              <a:t>G.G. v. Gloucester Cty. Sch. Bd</a:t>
            </a:r>
            <a:r>
              <a:rPr lang="en-US" b="1" dirty="0"/>
              <a:t>.</a:t>
            </a:r>
          </a:p>
        </p:txBody>
      </p:sp>
      <p:sp>
        <p:nvSpPr>
          <p:cNvPr id="3" name="Content Placeholder 2"/>
          <p:cNvSpPr>
            <a:spLocks noGrp="1"/>
          </p:cNvSpPr>
          <p:nvPr>
            <p:ph idx="1"/>
          </p:nvPr>
        </p:nvSpPr>
        <p:spPr>
          <a:xfrm>
            <a:off x="152400" y="1143000"/>
            <a:ext cx="8800309" cy="5406628"/>
          </a:xfrm>
        </p:spPr>
        <p:txBody>
          <a:bodyPr>
            <a:normAutofit fontScale="92500" lnSpcReduction="10000"/>
          </a:bodyPr>
          <a:lstStyle/>
          <a:p>
            <a:r>
              <a:rPr lang="en-US" dirty="0"/>
              <a:t>Supreme Court granted cert.  October 28, 2016.</a:t>
            </a:r>
          </a:p>
          <a:p>
            <a:r>
              <a:rPr lang="en-US" dirty="0"/>
              <a:t>Set for oral argument in late March.</a:t>
            </a:r>
          </a:p>
          <a:p>
            <a:r>
              <a:rPr lang="en-US" dirty="0"/>
              <a:t>On March 6, the Supreme Court vacated the ruling of the U.S. Court of Appeals for the 4th Circuit (which had granted the student’s injunction based on the Obama </a:t>
            </a:r>
            <a:r>
              <a:rPr lang="en-US"/>
              <a:t>administration’s position) </a:t>
            </a:r>
            <a:r>
              <a:rPr lang="en-US" dirty="0"/>
              <a:t>and remanded to that Court for further consideration in light of the guidance issued by the Trump administration on February 22, withdrawing previous guidance issued by Obama administration.</a:t>
            </a:r>
          </a:p>
          <a:p>
            <a:r>
              <a:rPr lang="en-US" dirty="0"/>
              <a:t>On Aug. 2, 2017, the 4</a:t>
            </a:r>
            <a:r>
              <a:rPr lang="en-US" baseline="30000" dirty="0"/>
              <a:t>th</a:t>
            </a:r>
            <a:r>
              <a:rPr lang="en-US" dirty="0"/>
              <a:t> Cir. Remanded to the trial court for further factual development on mootness due to graduation.</a:t>
            </a:r>
          </a:p>
        </p:txBody>
      </p:sp>
    </p:spTree>
    <p:extLst>
      <p:ext uri="{BB962C8B-B14F-4D97-AF65-F5344CB8AC3E}">
        <p14:creationId xmlns:p14="http://schemas.microsoft.com/office/powerpoint/2010/main" val="541493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219200"/>
          <a:ext cx="8229600" cy="441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561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34400" cy="1295400"/>
          </a:xfrm>
        </p:spPr>
        <p:txBody>
          <a:bodyPr/>
          <a:lstStyle/>
          <a:p>
            <a:r>
              <a:rPr lang="en-US" i="1" dirty="0"/>
              <a:t>Hively v. Ivy Tech. Community College of Indiana</a:t>
            </a:r>
            <a:r>
              <a:rPr lang="en-US" dirty="0"/>
              <a:t>, 853 F.3d 339 (7</a:t>
            </a:r>
            <a:r>
              <a:rPr lang="en-US" baseline="30000" dirty="0"/>
              <a:t>th</a:t>
            </a:r>
            <a:r>
              <a:rPr lang="en-US" dirty="0"/>
              <a:t> Cir. 2017)</a:t>
            </a:r>
          </a:p>
        </p:txBody>
      </p:sp>
      <p:sp>
        <p:nvSpPr>
          <p:cNvPr id="3" name="Content Placeholder 2"/>
          <p:cNvSpPr>
            <a:spLocks noGrp="1"/>
          </p:cNvSpPr>
          <p:nvPr>
            <p:ph idx="1"/>
          </p:nvPr>
        </p:nvSpPr>
        <p:spPr>
          <a:xfrm>
            <a:off x="152400" y="1719263"/>
            <a:ext cx="8534400" cy="4411662"/>
          </a:xfrm>
        </p:spPr>
        <p:txBody>
          <a:bodyPr/>
          <a:lstStyle/>
          <a:p>
            <a:r>
              <a:rPr lang="en-US" dirty="0"/>
              <a:t>En Banc 7th Circuit held 8-3 sexual orientation discrimination claim cognizable under Title VII.</a:t>
            </a:r>
          </a:p>
          <a:p>
            <a:r>
              <a:rPr lang="en-US" dirty="0"/>
              <a:t>Rejected reliance on legislative history, noting that the text of the statute and the Supreme Court's guidance were its guides:</a:t>
            </a:r>
          </a:p>
          <a:p>
            <a:pPr marL="0" indent="0">
              <a:buNone/>
            </a:pPr>
            <a:r>
              <a:rPr lang="en-US" dirty="0"/>
              <a:t>"[T]his court sits en banc to consider what the correct rule of law is now in light of the Supreme Court's authoritative interpretations, not what someone thought it meant one, ten, or twenty years ago."</a:t>
            </a:r>
          </a:p>
        </p:txBody>
      </p:sp>
    </p:spTree>
    <p:extLst>
      <p:ext uri="{BB962C8B-B14F-4D97-AF65-F5344CB8AC3E}">
        <p14:creationId xmlns:p14="http://schemas.microsoft.com/office/powerpoint/2010/main" val="551237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143"/>
            <a:ext cx="8534400" cy="1295400"/>
          </a:xfrm>
        </p:spPr>
        <p:txBody>
          <a:bodyPr/>
          <a:lstStyle/>
          <a:p>
            <a:r>
              <a:rPr lang="en-US" i="1" dirty="0"/>
              <a:t>Hively v. Ivy Tech. Community College of Indiana</a:t>
            </a:r>
            <a:r>
              <a:rPr lang="en-US" dirty="0"/>
              <a:t>, 853 F.3d 339 (7</a:t>
            </a:r>
            <a:r>
              <a:rPr lang="en-US" baseline="30000" dirty="0"/>
              <a:t>th</a:t>
            </a:r>
            <a:r>
              <a:rPr lang="en-US" dirty="0"/>
              <a:t> Cir. 2017)</a:t>
            </a:r>
          </a:p>
        </p:txBody>
      </p:sp>
      <p:sp>
        <p:nvSpPr>
          <p:cNvPr id="3" name="Content Placeholder 2"/>
          <p:cNvSpPr>
            <a:spLocks noGrp="1"/>
          </p:cNvSpPr>
          <p:nvPr>
            <p:ph idx="1"/>
          </p:nvPr>
        </p:nvSpPr>
        <p:spPr>
          <a:xfrm>
            <a:off x="217714" y="1524000"/>
            <a:ext cx="8686800" cy="4411662"/>
          </a:xfrm>
        </p:spPr>
        <p:txBody>
          <a:bodyPr/>
          <a:lstStyle/>
          <a:p>
            <a:r>
              <a:rPr lang="en-US" dirty="0"/>
              <a:t>"The logic of the Supreme Court's decisions, as well as the common-sense reality that it is actually impossible to discriminate on the basis of sexual orientation without discriminating on the basis of sex, persuade us that the time has come to overrule our previous cases that have endeavored to find and observe that line…" </a:t>
            </a:r>
          </a:p>
          <a:p>
            <a:r>
              <a:rPr lang="en-US" dirty="0"/>
              <a:t>"We hold only that a person who alleges that she experienced employment discrimination on the basis of her sexual orientation has put forth a case of sex discrimination for Title VII purposes. </a:t>
            </a:r>
          </a:p>
          <a:p>
            <a:endParaRPr lang="en-US" dirty="0"/>
          </a:p>
        </p:txBody>
      </p:sp>
    </p:spTree>
    <p:extLst>
      <p:ext uri="{BB962C8B-B14F-4D97-AF65-F5344CB8AC3E}">
        <p14:creationId xmlns:p14="http://schemas.microsoft.com/office/powerpoint/2010/main" val="430898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295400"/>
          </a:xfrm>
        </p:spPr>
        <p:txBody>
          <a:bodyPr/>
          <a:lstStyle/>
          <a:p>
            <a:r>
              <a:rPr lang="en-US" sz="3400" i="1" dirty="0"/>
              <a:t>Whitaker v. Kenosha Unif.  Sch. Dist</a:t>
            </a:r>
            <a:r>
              <a:rPr lang="en-US" sz="3400" dirty="0"/>
              <a:t>. No. 1, 858 F.3d 1034 (7</a:t>
            </a:r>
            <a:r>
              <a:rPr lang="en-US" sz="3400" baseline="30000" dirty="0"/>
              <a:t>th</a:t>
            </a:r>
            <a:r>
              <a:rPr lang="en-US" sz="3400" dirty="0"/>
              <a:t> Cir. 2017)</a:t>
            </a:r>
          </a:p>
        </p:txBody>
      </p:sp>
      <p:sp>
        <p:nvSpPr>
          <p:cNvPr id="3" name="Content Placeholder 2"/>
          <p:cNvSpPr>
            <a:spLocks noGrp="1"/>
          </p:cNvSpPr>
          <p:nvPr>
            <p:ph idx="1"/>
          </p:nvPr>
        </p:nvSpPr>
        <p:spPr/>
        <p:txBody>
          <a:bodyPr/>
          <a:lstStyle/>
          <a:p>
            <a:r>
              <a:rPr lang="en-US" dirty="0"/>
              <a:t>Affirmed a Wisconsin district court's ruling granting a transgender student a preliminary injunction allowing use of restrooms according to gender identity.</a:t>
            </a:r>
          </a:p>
          <a:p>
            <a:r>
              <a:rPr lang="en-US" dirty="0"/>
              <a:t>The panel found that the student was likely to suffer irreparable harm, did not have an adequate remedy at law, and was likely to succeed on the merits under both Title IX and Equal Protection claims. </a:t>
            </a:r>
          </a:p>
        </p:txBody>
      </p:sp>
    </p:spTree>
    <p:extLst>
      <p:ext uri="{BB962C8B-B14F-4D97-AF65-F5344CB8AC3E}">
        <p14:creationId xmlns:p14="http://schemas.microsoft.com/office/powerpoint/2010/main" val="1365517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295400"/>
          </a:xfrm>
        </p:spPr>
        <p:txBody>
          <a:bodyPr/>
          <a:lstStyle/>
          <a:p>
            <a:r>
              <a:rPr lang="en-US" sz="3400" i="1" dirty="0">
                <a:solidFill>
                  <a:srgbClr val="C00000"/>
                </a:solidFill>
              </a:rPr>
              <a:t>Whitaker v. Kenosha Unif.  Sch. Dist</a:t>
            </a:r>
            <a:r>
              <a:rPr lang="en-US" sz="3400" dirty="0">
                <a:solidFill>
                  <a:srgbClr val="C00000"/>
                </a:solidFill>
              </a:rPr>
              <a:t>. No. 1, 858 F.3d 1034 (7</a:t>
            </a:r>
            <a:r>
              <a:rPr lang="en-US" sz="3400" baseline="30000" dirty="0">
                <a:solidFill>
                  <a:srgbClr val="C00000"/>
                </a:solidFill>
              </a:rPr>
              <a:t>th</a:t>
            </a:r>
            <a:r>
              <a:rPr lang="en-US" sz="3400" dirty="0">
                <a:solidFill>
                  <a:srgbClr val="C00000"/>
                </a:solidFill>
              </a:rPr>
              <a:t> Cir. 2017)</a:t>
            </a:r>
            <a:endParaRPr lang="en-US" sz="3400" dirty="0"/>
          </a:p>
        </p:txBody>
      </p:sp>
      <p:sp>
        <p:nvSpPr>
          <p:cNvPr id="3" name="Content Placeholder 2"/>
          <p:cNvSpPr>
            <a:spLocks noGrp="1"/>
          </p:cNvSpPr>
          <p:nvPr>
            <p:ph idx="1"/>
          </p:nvPr>
        </p:nvSpPr>
        <p:spPr/>
        <p:txBody>
          <a:bodyPr/>
          <a:lstStyle/>
          <a:p>
            <a:r>
              <a:rPr lang="en-US" dirty="0"/>
              <a:t>Irreparable harm absent injunctive relief:</a:t>
            </a:r>
          </a:p>
          <a:p>
            <a:pPr lvl="1"/>
            <a:r>
              <a:rPr lang="en-US" dirty="0"/>
              <a:t>Expert opinion that use of boys’ restrooms is integral to student’s transition and emotional well-being</a:t>
            </a:r>
          </a:p>
          <a:p>
            <a:pPr lvl="1"/>
            <a:r>
              <a:rPr lang="en-US" dirty="0"/>
              <a:t>Using single restrooms invited more scrutiny and attention from peers</a:t>
            </a:r>
          </a:p>
          <a:p>
            <a:r>
              <a:rPr lang="en-US" dirty="0"/>
              <a:t>Inadequate remedies at law:</a:t>
            </a:r>
          </a:p>
          <a:p>
            <a:pPr lvl="1"/>
            <a:r>
              <a:rPr lang="en-US" dirty="0"/>
              <a:t>Rejected school district’s analogy to tort damages</a:t>
            </a:r>
          </a:p>
        </p:txBody>
      </p:sp>
    </p:spTree>
    <p:extLst>
      <p:ext uri="{BB962C8B-B14F-4D97-AF65-F5344CB8AC3E}">
        <p14:creationId xmlns:p14="http://schemas.microsoft.com/office/powerpoint/2010/main" val="307710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October 2016 Term:  Key Cases for Public Schools</a:t>
            </a:r>
          </a:p>
        </p:txBody>
      </p:sp>
      <p:sp>
        <p:nvSpPr>
          <p:cNvPr id="3" name="Content Placeholder 2"/>
          <p:cNvSpPr>
            <a:spLocks noGrp="1"/>
          </p:cNvSpPr>
          <p:nvPr>
            <p:ph idx="1"/>
          </p:nvPr>
        </p:nvSpPr>
        <p:spPr>
          <a:xfrm>
            <a:off x="457200" y="1719262"/>
            <a:ext cx="8229600" cy="4833937"/>
          </a:xfrm>
        </p:spPr>
        <p:txBody>
          <a:bodyPr/>
          <a:lstStyle/>
          <a:p>
            <a:pPr lvl="0"/>
            <a:r>
              <a:rPr lang="en-US" sz="3200" b="1" i="1" dirty="0">
                <a:solidFill>
                  <a:srgbClr val="303030">
                    <a:lumMod val="95000"/>
                    <a:lumOff val="5000"/>
                  </a:srgbClr>
                </a:solidFill>
              </a:rPr>
              <a:t>Fry v. Napoleon Comm. Sch</a:t>
            </a:r>
            <a:r>
              <a:rPr lang="en-US" sz="3200" b="1" dirty="0">
                <a:solidFill>
                  <a:srgbClr val="303030">
                    <a:lumMod val="95000"/>
                    <a:lumOff val="5000"/>
                  </a:srgbClr>
                </a:solidFill>
              </a:rPr>
              <a:t>., 137 S.Ct. 743 (2017)</a:t>
            </a:r>
          </a:p>
          <a:p>
            <a:pPr marL="0" lvl="0" indent="0">
              <a:buNone/>
            </a:pPr>
            <a:endParaRPr lang="en-US" sz="3200" b="1" dirty="0">
              <a:solidFill>
                <a:srgbClr val="303030">
                  <a:lumMod val="95000"/>
                  <a:lumOff val="5000"/>
                </a:srgbClr>
              </a:solidFill>
            </a:endParaRPr>
          </a:p>
          <a:p>
            <a:pPr lvl="0"/>
            <a:r>
              <a:rPr lang="en-US" sz="3200" b="1" i="1" dirty="0">
                <a:solidFill>
                  <a:srgbClr val="303030">
                    <a:lumMod val="95000"/>
                    <a:lumOff val="5000"/>
                  </a:srgbClr>
                </a:solidFill>
              </a:rPr>
              <a:t>Endrew F. v. Douglas Cnty. Dist. Re-1</a:t>
            </a:r>
            <a:r>
              <a:rPr lang="en-US" sz="3200" b="1" dirty="0">
                <a:solidFill>
                  <a:srgbClr val="303030">
                    <a:lumMod val="95000"/>
                    <a:lumOff val="5000"/>
                  </a:srgbClr>
                </a:solidFill>
              </a:rPr>
              <a:t>, 137 S.Ct. 988 (2017)</a:t>
            </a:r>
          </a:p>
          <a:p>
            <a:pPr marL="0" lvl="0" indent="0">
              <a:buNone/>
            </a:pPr>
            <a:endParaRPr lang="en-US" sz="3200" b="1" dirty="0">
              <a:solidFill>
                <a:srgbClr val="303030">
                  <a:lumMod val="95000"/>
                  <a:lumOff val="5000"/>
                </a:srgbClr>
              </a:solidFill>
            </a:endParaRPr>
          </a:p>
          <a:p>
            <a:r>
              <a:rPr lang="en-US" sz="3200" b="1" i="1" dirty="0"/>
              <a:t>Trinity Lutheran Church of Columbia, Inc. v. Comer</a:t>
            </a:r>
            <a:r>
              <a:rPr lang="en-US" sz="3200" b="1" dirty="0"/>
              <a:t>, 137 S.Ct. 2012 (2017)</a:t>
            </a:r>
          </a:p>
          <a:p>
            <a:pPr marL="0" indent="0">
              <a:buNone/>
            </a:pPr>
            <a:endParaRPr lang="en-US" dirty="0"/>
          </a:p>
        </p:txBody>
      </p:sp>
    </p:spTree>
    <p:extLst>
      <p:ext uri="{BB962C8B-B14F-4D97-AF65-F5344CB8AC3E}">
        <p14:creationId xmlns:p14="http://schemas.microsoft.com/office/powerpoint/2010/main" val="4127876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295400"/>
          </a:xfrm>
        </p:spPr>
        <p:txBody>
          <a:bodyPr/>
          <a:lstStyle/>
          <a:p>
            <a:r>
              <a:rPr lang="en-US" sz="3400" i="1" dirty="0">
                <a:solidFill>
                  <a:srgbClr val="C00000"/>
                </a:solidFill>
              </a:rPr>
              <a:t>Whitaker v. Kenosha Unif.  Sch. Dist</a:t>
            </a:r>
            <a:r>
              <a:rPr lang="en-US" sz="3400" dirty="0">
                <a:solidFill>
                  <a:srgbClr val="C00000"/>
                </a:solidFill>
              </a:rPr>
              <a:t>. No. 1, 858 F.3d 1034 (7</a:t>
            </a:r>
            <a:r>
              <a:rPr lang="en-US" sz="3400" baseline="30000" dirty="0">
                <a:solidFill>
                  <a:srgbClr val="C00000"/>
                </a:solidFill>
              </a:rPr>
              <a:t>th</a:t>
            </a:r>
            <a:r>
              <a:rPr lang="en-US" sz="3400" dirty="0">
                <a:solidFill>
                  <a:srgbClr val="C00000"/>
                </a:solidFill>
              </a:rPr>
              <a:t> Cir. 2017)</a:t>
            </a:r>
            <a:endParaRPr lang="en-US" sz="3400" dirty="0"/>
          </a:p>
        </p:txBody>
      </p:sp>
      <p:sp>
        <p:nvSpPr>
          <p:cNvPr id="3" name="Content Placeholder 2"/>
          <p:cNvSpPr>
            <a:spLocks noGrp="1"/>
          </p:cNvSpPr>
          <p:nvPr>
            <p:ph idx="1"/>
          </p:nvPr>
        </p:nvSpPr>
        <p:spPr>
          <a:xfrm>
            <a:off x="152400" y="1719263"/>
            <a:ext cx="8839200" cy="4411662"/>
          </a:xfrm>
        </p:spPr>
        <p:txBody>
          <a:bodyPr/>
          <a:lstStyle/>
          <a:p>
            <a:r>
              <a:rPr lang="en-US" dirty="0"/>
              <a:t>Reasonable likelihood of success on the merits (Title IX):</a:t>
            </a:r>
          </a:p>
          <a:p>
            <a:pPr lvl="1"/>
            <a:r>
              <a:rPr lang="en-US" dirty="0"/>
              <a:t>Sex-stereotyping claim under Title VII recognized by SCOTUS in </a:t>
            </a:r>
            <a:r>
              <a:rPr lang="en-US" i="1" dirty="0"/>
              <a:t>Price Waterhou</a:t>
            </a:r>
            <a:r>
              <a:rPr lang="en-US" dirty="0"/>
              <a:t>se and </a:t>
            </a:r>
            <a:r>
              <a:rPr lang="en-US" i="1" dirty="0"/>
              <a:t>Oncale, </a:t>
            </a:r>
            <a:r>
              <a:rPr lang="en-US" dirty="0"/>
              <a:t>and by Seventh Circuit in </a:t>
            </a:r>
            <a:r>
              <a:rPr lang="en-US" i="1" dirty="0"/>
              <a:t>Hively.</a:t>
            </a:r>
          </a:p>
          <a:p>
            <a:pPr lvl="1"/>
            <a:r>
              <a:rPr lang="en-US" dirty="0"/>
              <a:t>Sixth Circuit has recognized transgender plaintiff’s ability to bring sex-stereotyping claim under Title VII. (</a:t>
            </a:r>
            <a:r>
              <a:rPr lang="en-US" i="1" dirty="0"/>
              <a:t>Smith v. City of Salem</a:t>
            </a:r>
            <a:r>
              <a:rPr lang="en-US" dirty="0"/>
              <a:t>, 378 F.3d 566 (2004)).</a:t>
            </a:r>
          </a:p>
          <a:p>
            <a:pPr lvl="1"/>
            <a:r>
              <a:rPr lang="en-US" dirty="0"/>
              <a:t>“A policy that requires an individual to use a bathroom that does not conform with his or her gender identity punishes that individual for his or her gender-nonconformance, which in turn violated Title IX.”</a:t>
            </a:r>
          </a:p>
        </p:txBody>
      </p:sp>
    </p:spTree>
    <p:extLst>
      <p:ext uri="{BB962C8B-B14F-4D97-AF65-F5344CB8AC3E}">
        <p14:creationId xmlns:p14="http://schemas.microsoft.com/office/powerpoint/2010/main" val="1964516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1295400"/>
          </a:xfrm>
        </p:spPr>
        <p:txBody>
          <a:bodyPr/>
          <a:lstStyle/>
          <a:p>
            <a:r>
              <a:rPr lang="en-US" sz="3400" i="1" dirty="0">
                <a:solidFill>
                  <a:srgbClr val="C00000"/>
                </a:solidFill>
              </a:rPr>
              <a:t>Whitaker v. Kenosha Unif.  Sch. Dist</a:t>
            </a:r>
            <a:r>
              <a:rPr lang="en-US" sz="3400" dirty="0">
                <a:solidFill>
                  <a:srgbClr val="C00000"/>
                </a:solidFill>
              </a:rPr>
              <a:t>. No. 1, 858 F.3d 1034 (7</a:t>
            </a:r>
            <a:r>
              <a:rPr lang="en-US" sz="3400" baseline="30000" dirty="0">
                <a:solidFill>
                  <a:srgbClr val="C00000"/>
                </a:solidFill>
              </a:rPr>
              <a:t>th</a:t>
            </a:r>
            <a:r>
              <a:rPr lang="en-US" sz="3400" dirty="0">
                <a:solidFill>
                  <a:srgbClr val="C00000"/>
                </a:solidFill>
              </a:rPr>
              <a:t> Cir. 2017)</a:t>
            </a:r>
            <a:endParaRPr lang="en-US" sz="3400" dirty="0"/>
          </a:p>
        </p:txBody>
      </p:sp>
      <p:sp>
        <p:nvSpPr>
          <p:cNvPr id="3" name="Content Placeholder 2"/>
          <p:cNvSpPr>
            <a:spLocks noGrp="1"/>
          </p:cNvSpPr>
          <p:nvPr>
            <p:ph idx="1"/>
          </p:nvPr>
        </p:nvSpPr>
        <p:spPr>
          <a:xfrm>
            <a:off x="76200" y="1563914"/>
            <a:ext cx="8915400" cy="5138737"/>
          </a:xfrm>
        </p:spPr>
        <p:txBody>
          <a:bodyPr/>
          <a:lstStyle/>
          <a:p>
            <a:r>
              <a:rPr lang="en-US" dirty="0"/>
              <a:t>Reasonable likelihood of success on the merits (Equal Protection):</a:t>
            </a:r>
          </a:p>
          <a:p>
            <a:pPr lvl="1"/>
            <a:r>
              <a:rPr lang="en-US" dirty="0"/>
              <a:t>Policy is sex-based classification, so state must demonstrate its justification is “exceedingly persuasive.”  Important governmental objectives, and discriminatory means are substantially related to achievement of those objectives.</a:t>
            </a:r>
          </a:p>
          <a:p>
            <a:pPr lvl="1"/>
            <a:r>
              <a:rPr lang="en-US" dirty="0"/>
              <a:t>State cannot rely on overbroad generalizations</a:t>
            </a:r>
          </a:p>
          <a:p>
            <a:pPr lvl="1"/>
            <a:r>
              <a:rPr lang="en-US" dirty="0"/>
              <a:t>District’s argument that the policy was necessary to protect privacy interests of all student based on “sheer conjecture and abstraction,” so insufficient to establish an “exceedingly persuasive” justification.</a:t>
            </a:r>
          </a:p>
          <a:p>
            <a:pPr lvl="1"/>
            <a:r>
              <a:rPr lang="en-US" dirty="0"/>
              <a:t>Balance of harms favors the student.</a:t>
            </a:r>
          </a:p>
        </p:txBody>
      </p:sp>
    </p:spTree>
    <p:extLst>
      <p:ext uri="{BB962C8B-B14F-4D97-AF65-F5344CB8AC3E}">
        <p14:creationId xmlns:p14="http://schemas.microsoft.com/office/powerpoint/2010/main" val="3456503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1514"/>
            <a:ext cx="8839200" cy="1295400"/>
          </a:xfrm>
        </p:spPr>
        <p:txBody>
          <a:bodyPr/>
          <a:lstStyle/>
          <a:p>
            <a:r>
              <a:rPr lang="en-US" sz="3400" i="1" dirty="0">
                <a:solidFill>
                  <a:srgbClr val="C00000"/>
                </a:solidFill>
              </a:rPr>
              <a:t>Whitaker v. Kenosha Unif.  Sch. Dist</a:t>
            </a:r>
            <a:r>
              <a:rPr lang="en-US" sz="3400" dirty="0">
                <a:solidFill>
                  <a:srgbClr val="C00000"/>
                </a:solidFill>
              </a:rPr>
              <a:t>. No. 1, 858 F.3d 1034 (7</a:t>
            </a:r>
            <a:r>
              <a:rPr lang="en-US" sz="3400" baseline="30000" dirty="0">
                <a:solidFill>
                  <a:srgbClr val="C00000"/>
                </a:solidFill>
              </a:rPr>
              <a:t>th</a:t>
            </a:r>
            <a:r>
              <a:rPr lang="en-US" sz="3400" dirty="0">
                <a:solidFill>
                  <a:srgbClr val="C00000"/>
                </a:solidFill>
              </a:rPr>
              <a:t> Cir. 2017)</a:t>
            </a:r>
            <a:endParaRPr lang="en-US" sz="3000" dirty="0"/>
          </a:p>
        </p:txBody>
      </p:sp>
      <p:sp>
        <p:nvSpPr>
          <p:cNvPr id="3" name="Content Placeholder 2"/>
          <p:cNvSpPr>
            <a:spLocks noGrp="1"/>
          </p:cNvSpPr>
          <p:nvPr>
            <p:ph idx="1"/>
          </p:nvPr>
        </p:nvSpPr>
        <p:spPr>
          <a:xfrm>
            <a:off x="457200" y="1371600"/>
            <a:ext cx="8534400" cy="4411662"/>
          </a:xfrm>
        </p:spPr>
        <p:txBody>
          <a:bodyPr/>
          <a:lstStyle/>
          <a:p>
            <a:pPr marL="0" indent="0">
              <a:buNone/>
            </a:pPr>
            <a:r>
              <a:rPr lang="en-US" sz="2800" dirty="0"/>
              <a:t>The order prevents the school district from</a:t>
            </a:r>
          </a:p>
          <a:p>
            <a:r>
              <a:rPr lang="en-US" sz="2800" dirty="0"/>
              <a:t> "(1) denying [the student] access to the boys’ restroom; </a:t>
            </a:r>
          </a:p>
          <a:p>
            <a:r>
              <a:rPr lang="en-US" sz="2800" dirty="0"/>
              <a:t>(2) enforcing any written or unwritten policy against [the student] that would prevent him from using the boys’ restroom while on school property or attending school‐sponsored events; </a:t>
            </a:r>
          </a:p>
          <a:p>
            <a:r>
              <a:rPr lang="en-US" sz="2800" dirty="0"/>
              <a:t>(3) disciplining [the student] for using the boys’ restroom while on school property or attending school‐sponsored events; and </a:t>
            </a:r>
          </a:p>
          <a:p>
            <a:r>
              <a:rPr lang="en-US" sz="2800" dirty="0"/>
              <a:t>(4) monitoring or surveilling [the student's] restroom use in any way."</a:t>
            </a:r>
          </a:p>
        </p:txBody>
      </p:sp>
    </p:spTree>
    <p:extLst>
      <p:ext uri="{BB962C8B-B14F-4D97-AF65-F5344CB8AC3E}">
        <p14:creationId xmlns:p14="http://schemas.microsoft.com/office/powerpoint/2010/main" val="3003515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38" y="607979"/>
            <a:ext cx="7848600" cy="1295400"/>
          </a:xfrm>
        </p:spPr>
        <p:txBody>
          <a:bodyPr/>
          <a:lstStyle/>
          <a:p>
            <a:r>
              <a:rPr lang="en-US" i="1" dirty="0"/>
              <a:t>Pollack v. Regional School Unit 75 et al</a:t>
            </a:r>
            <a:r>
              <a:rPr lang="en-US" dirty="0"/>
              <a:t>., CITATION, No. 2:13-cv-109-NT (D. Maine April 28, 2017)</a:t>
            </a:r>
          </a:p>
        </p:txBody>
      </p:sp>
      <p:sp>
        <p:nvSpPr>
          <p:cNvPr id="3" name="Content Placeholder 2"/>
          <p:cNvSpPr>
            <a:spLocks noGrp="1"/>
          </p:cNvSpPr>
          <p:nvPr>
            <p:ph idx="1"/>
          </p:nvPr>
        </p:nvSpPr>
        <p:spPr>
          <a:xfrm>
            <a:off x="457200" y="1905000"/>
            <a:ext cx="8229600" cy="4411662"/>
          </a:xfrm>
        </p:spPr>
        <p:txBody>
          <a:bodyPr/>
          <a:lstStyle/>
          <a:p>
            <a:r>
              <a:rPr lang="en-US" sz="2800" dirty="0"/>
              <a:t>Parents requested recording device for son, who is nonverbal, as accommodation under ADA Title II/Section 504, claiming it is necessary to give him equal opportunity to participate in and benefit from the school’s programs.</a:t>
            </a:r>
          </a:p>
          <a:p>
            <a:r>
              <a:rPr lang="en-US" sz="2800" dirty="0"/>
              <a:t>District court granted school’s MSJ on these claims in res judicata/issue conclusion framework finding:</a:t>
            </a:r>
          </a:p>
          <a:p>
            <a:pPr lvl="1"/>
            <a:r>
              <a:rPr lang="en-US" sz="2400" dirty="0"/>
              <a:t>Decision by DPHO that the device is not necessary for FAPE, and may even hinder education preclude plaintiffs from establishing essential elements of their claim</a:t>
            </a:r>
          </a:p>
          <a:p>
            <a:r>
              <a:rPr lang="en-US" sz="2800" dirty="0"/>
              <a:t>On appeal to 1</a:t>
            </a:r>
            <a:r>
              <a:rPr lang="en-US" sz="2800" baseline="30000" dirty="0"/>
              <a:t>st</a:t>
            </a:r>
            <a:r>
              <a:rPr lang="en-US" sz="2800" dirty="0"/>
              <a:t> Circuit</a:t>
            </a:r>
          </a:p>
          <a:p>
            <a:endParaRPr lang="en-US" dirty="0">
              <a:highlight>
                <a:srgbClr val="FFFF00"/>
              </a:highlight>
            </a:endParaRPr>
          </a:p>
        </p:txBody>
      </p:sp>
    </p:spTree>
    <p:extLst>
      <p:ext uri="{BB962C8B-B14F-4D97-AF65-F5344CB8AC3E}">
        <p14:creationId xmlns:p14="http://schemas.microsoft.com/office/powerpoint/2010/main" val="3779566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94190212"/>
              </p:ext>
            </p:extLst>
          </p:nvPr>
        </p:nvGraphicFramePr>
        <p:xfrm>
          <a:off x="457200" y="8382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7590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62950" cy="994172"/>
          </a:xfrm>
        </p:spPr>
        <p:txBody>
          <a:bodyPr/>
          <a:lstStyle/>
          <a:p>
            <a:r>
              <a:rPr lang="en-US" b="1" dirty="0"/>
              <a:t>Civil Rights Enforcement in Schools – Obama Administration</a:t>
            </a:r>
          </a:p>
        </p:txBody>
      </p:sp>
      <p:sp>
        <p:nvSpPr>
          <p:cNvPr id="3" name="Content Placeholder 2"/>
          <p:cNvSpPr>
            <a:spLocks noGrp="1"/>
          </p:cNvSpPr>
          <p:nvPr>
            <p:ph idx="1"/>
          </p:nvPr>
        </p:nvSpPr>
        <p:spPr>
          <a:xfrm>
            <a:off x="126610" y="1524000"/>
            <a:ext cx="8757138" cy="4952999"/>
          </a:xfrm>
        </p:spPr>
        <p:txBody>
          <a:bodyPr>
            <a:normAutofit fontScale="85000" lnSpcReduction="10000"/>
          </a:bodyPr>
          <a:lstStyle/>
          <a:p>
            <a:r>
              <a:rPr lang="en-US" dirty="0"/>
              <a:t>Robust enforcement</a:t>
            </a:r>
          </a:p>
          <a:p>
            <a:r>
              <a:rPr lang="en-US" dirty="0"/>
              <a:t>Many guidance documents</a:t>
            </a:r>
          </a:p>
          <a:p>
            <a:r>
              <a:rPr lang="en-US" dirty="0"/>
              <a:t>Increased requirements under Civil Rights Data Collection</a:t>
            </a:r>
          </a:p>
          <a:p>
            <a:r>
              <a:rPr lang="en-US" dirty="0"/>
              <a:t>Key areas:</a:t>
            </a:r>
          </a:p>
          <a:p>
            <a:pPr lvl="1"/>
            <a:r>
              <a:rPr lang="en-US" dirty="0"/>
              <a:t>Disparities in school discipline</a:t>
            </a:r>
          </a:p>
          <a:p>
            <a:pPr lvl="1"/>
            <a:r>
              <a:rPr lang="en-US" dirty="0"/>
              <a:t>Treatment of students with disabilities (restraint; bullying; disparities in identification; academic goals; effective communication; service animals)</a:t>
            </a:r>
          </a:p>
          <a:p>
            <a:pPr lvl="1"/>
            <a:r>
              <a:rPr lang="en-US" dirty="0"/>
              <a:t>Treatment of LGBT students (bullying; transgender student records, facilities use, participation in sports)</a:t>
            </a:r>
          </a:p>
          <a:p>
            <a:pPr lvl="1"/>
            <a:r>
              <a:rPr lang="en-US" dirty="0"/>
              <a:t>Equity in funding and resources, including teachers</a:t>
            </a:r>
          </a:p>
          <a:p>
            <a:pPr lvl="1"/>
            <a:r>
              <a:rPr lang="en-US" dirty="0"/>
              <a:t>Sexual harassment and violence</a:t>
            </a:r>
          </a:p>
          <a:p>
            <a:pPr lvl="1"/>
            <a:r>
              <a:rPr lang="en-US" dirty="0"/>
              <a:t>Website accessibility</a:t>
            </a:r>
          </a:p>
          <a:p>
            <a:pPr lvl="1"/>
            <a:endParaRPr lang="en-US" dirty="0"/>
          </a:p>
          <a:p>
            <a:pPr lvl="1"/>
            <a:endParaRPr lang="en-US" dirty="0"/>
          </a:p>
        </p:txBody>
      </p:sp>
    </p:spTree>
    <p:extLst>
      <p:ext uri="{BB962C8B-B14F-4D97-AF65-F5344CB8AC3E}">
        <p14:creationId xmlns:p14="http://schemas.microsoft.com/office/powerpoint/2010/main" val="2990841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857251"/>
          <a:ext cx="9144000" cy="5143502"/>
        </p:xfrm>
        <a:graphic>
          <a:graphicData uri="http://schemas.openxmlformats.org/drawingml/2006/table">
            <a:tbl>
              <a:tblPr firstRow="1" bandRow="1">
                <a:tableStyleId>{5C22544A-7EE6-4342-B048-85BDC9FD1C3A}</a:tableStyleId>
              </a:tblPr>
              <a:tblGrid>
                <a:gridCol w="4660992">
                  <a:extLst>
                    <a:ext uri="{9D8B030D-6E8A-4147-A177-3AD203B41FA5}">
                      <a16:colId xmlns:a16="http://schemas.microsoft.com/office/drawing/2014/main" val="2781983808"/>
                    </a:ext>
                  </a:extLst>
                </a:gridCol>
                <a:gridCol w="4483008">
                  <a:extLst>
                    <a:ext uri="{9D8B030D-6E8A-4147-A177-3AD203B41FA5}">
                      <a16:colId xmlns:a16="http://schemas.microsoft.com/office/drawing/2014/main" val="1803811096"/>
                    </a:ext>
                  </a:extLst>
                </a:gridCol>
              </a:tblGrid>
              <a:tr h="591641">
                <a:tc>
                  <a:txBody>
                    <a:bodyPr/>
                    <a:lstStyle/>
                    <a:p>
                      <a:r>
                        <a:rPr lang="en-US" sz="1800" dirty="0"/>
                        <a:t>Agency Guidance</a:t>
                      </a:r>
                    </a:p>
                  </a:txBody>
                  <a:tcPr marL="68580" marR="68580" marT="34290" marB="34290"/>
                </a:tc>
                <a:tc>
                  <a:txBody>
                    <a:bodyPr/>
                    <a:lstStyle/>
                    <a:p>
                      <a:r>
                        <a:rPr lang="en-US" sz="1800" dirty="0"/>
                        <a:t>NSBA Comment</a:t>
                      </a:r>
                    </a:p>
                  </a:txBody>
                  <a:tcPr marL="68580" marR="68580" marT="34290" marB="34290"/>
                </a:tc>
                <a:extLst>
                  <a:ext uri="{0D108BD9-81ED-4DB2-BD59-A6C34878D82A}">
                    <a16:rowId xmlns:a16="http://schemas.microsoft.com/office/drawing/2014/main" val="1170033295"/>
                  </a:ext>
                </a:extLst>
              </a:tr>
              <a:tr h="1236665">
                <a:tc>
                  <a:txBody>
                    <a:bodyPr/>
                    <a:lstStyle/>
                    <a:p>
                      <a:r>
                        <a:rPr lang="en-US" sz="1800" dirty="0"/>
                        <a:t>October 2010 Dear Colleague Letter on bullying and harassment issued by ED Office for Civil Rights</a:t>
                      </a:r>
                    </a:p>
                  </a:txBody>
                  <a:tcPr marL="68580" marR="68580" marT="34290" marB="34290"/>
                </a:tc>
                <a:tc>
                  <a:txBody>
                    <a:bodyPr/>
                    <a:lstStyle/>
                    <a:p>
                      <a:r>
                        <a:rPr lang="en-US" sz="1800" dirty="0"/>
                        <a:t>(Letter to ED) Enforcement standard goes beyond the law; please clarify</a:t>
                      </a:r>
                      <a:r>
                        <a:rPr lang="en-US" sz="1800" baseline="0" dirty="0"/>
                        <a:t> so schools can work with agency to keep students safe</a:t>
                      </a:r>
                      <a:endParaRPr lang="en-US" sz="1800" dirty="0"/>
                    </a:p>
                  </a:txBody>
                  <a:tcPr marL="68580" marR="68580" marT="34290" marB="34290"/>
                </a:tc>
                <a:extLst>
                  <a:ext uri="{0D108BD9-81ED-4DB2-BD59-A6C34878D82A}">
                    <a16:rowId xmlns:a16="http://schemas.microsoft.com/office/drawing/2014/main" val="342111781"/>
                  </a:ext>
                </a:extLst>
              </a:tr>
              <a:tr h="1832171">
                <a:tc>
                  <a:txBody>
                    <a:bodyPr/>
                    <a:lstStyle/>
                    <a:p>
                      <a:r>
                        <a:rPr lang="en-US" sz="1800" dirty="0"/>
                        <a:t>November 2014 Dear Colleague Letter on Effective Communication for students with hearing,</a:t>
                      </a:r>
                      <a:r>
                        <a:rPr lang="en-US" sz="1800" baseline="0" dirty="0"/>
                        <a:t> vision, or speech disabilities</a:t>
                      </a:r>
                      <a:endParaRPr lang="en-US" sz="1800" dirty="0"/>
                    </a:p>
                  </a:txBody>
                  <a:tcPr marL="68580" marR="68580" marT="34290" marB="34290"/>
                </a:tc>
                <a:tc>
                  <a:txBody>
                    <a:bodyPr/>
                    <a:lstStyle/>
                    <a:p>
                      <a:r>
                        <a:rPr lang="en-US" sz="1800" dirty="0"/>
                        <a:t>(Letter</a:t>
                      </a:r>
                      <a:r>
                        <a:rPr lang="en-US" sz="1800" baseline="0" dirty="0"/>
                        <a:t> to ED) </a:t>
                      </a:r>
                      <a:r>
                        <a:rPr lang="en-US" sz="1800" dirty="0"/>
                        <a:t>Requiring</a:t>
                      </a:r>
                      <a:r>
                        <a:rPr lang="en-US" sz="1800" baseline="0" dirty="0"/>
                        <a:t> schools to conduct IDEA and ADA analysis for effective communication needs misstates the law and bypasses IDEA process.  Will lead to unnecessary burdens on schools and will disrupt services.</a:t>
                      </a:r>
                      <a:endParaRPr lang="en-US" sz="1800" dirty="0"/>
                    </a:p>
                  </a:txBody>
                  <a:tcPr marL="68580" marR="68580" marT="34290" marB="34290"/>
                </a:tc>
                <a:extLst>
                  <a:ext uri="{0D108BD9-81ED-4DB2-BD59-A6C34878D82A}">
                    <a16:rowId xmlns:a16="http://schemas.microsoft.com/office/drawing/2014/main" val="778950823"/>
                  </a:ext>
                </a:extLst>
              </a:tr>
              <a:tr h="1483025">
                <a:tc>
                  <a:txBody>
                    <a:bodyPr/>
                    <a:lstStyle/>
                    <a:p>
                      <a:r>
                        <a:rPr lang="en-US" sz="1800" dirty="0"/>
                        <a:t>May 2016 Dear colleague Letter on accommodating transgender students </a:t>
                      </a:r>
                    </a:p>
                  </a:txBody>
                  <a:tcPr marL="68580" marR="68580" marT="34290" marB="34290"/>
                </a:tc>
                <a:tc>
                  <a:txBody>
                    <a:bodyPr/>
                    <a:lstStyle/>
                    <a:p>
                      <a:r>
                        <a:rPr lang="en-US" sz="1800" dirty="0"/>
                        <a:t>(Statement)</a:t>
                      </a:r>
                      <a:r>
                        <a:rPr lang="en-US" sz="1800" baseline="0" dirty="0"/>
                        <a:t> </a:t>
                      </a:r>
                      <a:r>
                        <a:rPr lang="en-US" sz="1800" dirty="0"/>
                        <a:t>The guidance expresses an interpretation of Title IX that is unsettled law.  A dispute about the intent of the federal law must ultimately be resolved by the courts and the Congress.</a:t>
                      </a:r>
                    </a:p>
                  </a:txBody>
                  <a:tcPr marL="68580" marR="68580" marT="34290" marB="34290"/>
                </a:tc>
                <a:extLst>
                  <a:ext uri="{0D108BD9-81ED-4DB2-BD59-A6C34878D82A}">
                    <a16:rowId xmlns:a16="http://schemas.microsoft.com/office/drawing/2014/main" val="464287701"/>
                  </a:ext>
                </a:extLst>
              </a:tr>
            </a:tbl>
          </a:graphicData>
        </a:graphic>
      </p:graphicFrame>
    </p:spTree>
    <p:extLst>
      <p:ext uri="{BB962C8B-B14F-4D97-AF65-F5344CB8AC3E}">
        <p14:creationId xmlns:p14="http://schemas.microsoft.com/office/powerpoint/2010/main" val="3646112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34350" cy="994172"/>
          </a:xfrm>
        </p:spPr>
        <p:txBody>
          <a:bodyPr/>
          <a:lstStyle/>
          <a:p>
            <a:r>
              <a:rPr lang="en-US" b="1" dirty="0"/>
              <a:t>Civil Rights Enforcement in Schools – Trump Administration</a:t>
            </a:r>
          </a:p>
        </p:txBody>
      </p:sp>
      <p:sp>
        <p:nvSpPr>
          <p:cNvPr id="3" name="Content Placeholder 2"/>
          <p:cNvSpPr>
            <a:spLocks noGrp="1"/>
          </p:cNvSpPr>
          <p:nvPr>
            <p:ph idx="1"/>
          </p:nvPr>
        </p:nvSpPr>
        <p:spPr>
          <a:xfrm>
            <a:off x="152400" y="1600200"/>
            <a:ext cx="8883748" cy="5105399"/>
          </a:xfrm>
        </p:spPr>
        <p:txBody>
          <a:bodyPr>
            <a:normAutofit/>
          </a:bodyPr>
          <a:lstStyle/>
          <a:p>
            <a:pPr marL="342900" lvl="1" indent="0">
              <a:buNone/>
            </a:pPr>
            <a:r>
              <a:rPr lang="en-US" sz="2400" dirty="0"/>
              <a:t>Transgender guidance withdrawal</a:t>
            </a:r>
          </a:p>
          <a:p>
            <a:pPr lvl="1"/>
            <a:r>
              <a:rPr lang="en-US" sz="2400" dirty="0"/>
              <a:t>February 22, 2017, DOJ and ED withdrew the joint guidance issued May, 2016, as well as an informal letter written by and ED official in January, and issued a brief guidance letter.</a:t>
            </a:r>
          </a:p>
          <a:p>
            <a:pPr lvl="1"/>
            <a:r>
              <a:rPr lang="en-US" sz="2400" dirty="0"/>
              <a:t>Both of the withdrawn letters asserted the former Administration's position that Title IX's protections against discrimination "on the basis of sex" include discrimination based on gender identity, which in turn would require schools to permit access to single-sex facilities including bathrooms based on gender identity.</a:t>
            </a:r>
          </a:p>
          <a:p>
            <a:pPr lvl="1"/>
            <a:r>
              <a:rPr lang="en-US" sz="2400" dirty="0"/>
              <a:t>New guidance notes significant litigation on this topic and the primary role of the States and LEAs in establishing educational policy.</a:t>
            </a:r>
          </a:p>
        </p:txBody>
      </p:sp>
    </p:spTree>
    <p:extLst>
      <p:ext uri="{BB962C8B-B14F-4D97-AF65-F5344CB8AC3E}">
        <p14:creationId xmlns:p14="http://schemas.microsoft.com/office/powerpoint/2010/main" val="736318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57200"/>
            <a:ext cx="8610600" cy="1295400"/>
          </a:xfrm>
          <a:noFill/>
        </p:spPr>
        <p:txBody>
          <a:bodyPr/>
          <a:lstStyle/>
          <a:p>
            <a:r>
              <a:rPr lang="en-US" dirty="0"/>
              <a:t>OCR Instructions to the Field re Complaints Involving Transgender Students -- </a:t>
            </a:r>
            <a:r>
              <a:rPr lang="en-US" dirty="0">
                <a:solidFill>
                  <a:srgbClr val="C00000"/>
                </a:solidFill>
              </a:rPr>
              <a:t>June 6 2017</a:t>
            </a:r>
          </a:p>
        </p:txBody>
      </p:sp>
      <p:sp>
        <p:nvSpPr>
          <p:cNvPr id="3" name="Content Placeholder 2"/>
          <p:cNvSpPr>
            <a:spLocks noGrp="1"/>
          </p:cNvSpPr>
          <p:nvPr>
            <p:ph idx="1"/>
          </p:nvPr>
        </p:nvSpPr>
        <p:spPr>
          <a:xfrm>
            <a:off x="190500" y="1600200"/>
            <a:ext cx="8953500" cy="5181600"/>
          </a:xfrm>
        </p:spPr>
        <p:txBody>
          <a:bodyPr/>
          <a:lstStyle/>
          <a:p>
            <a:r>
              <a:rPr lang="en-US" sz="2600" dirty="0"/>
              <a:t>OCR offices can no longer rely on May 2016 DCL or the predecessor 2015 private letter concerning transgender students’ rights under Title IX as a basis for resolving a complaint.</a:t>
            </a:r>
          </a:p>
          <a:p>
            <a:r>
              <a:rPr lang="en-US" sz="2600" dirty="0"/>
              <a:t>Apply Title IX and regulations as interpreted by federal courts.</a:t>
            </a:r>
          </a:p>
          <a:p>
            <a:r>
              <a:rPr lang="en-US" sz="2600" dirty="0"/>
              <a:t>OCR has continuing jurisdiction over many types of claims including different treatment based on sex stereotyping.</a:t>
            </a:r>
          </a:p>
          <a:p>
            <a:r>
              <a:rPr lang="en-US" sz="2600" dirty="0"/>
              <a:t>Sample letter for field offices to use when dismissing an allegation:</a:t>
            </a:r>
          </a:p>
          <a:p>
            <a:pPr lvl="1"/>
            <a:r>
              <a:rPr lang="en-US" sz="2400" dirty="0"/>
              <a:t>State/local policies may provide protection to transgender students</a:t>
            </a:r>
          </a:p>
          <a:p>
            <a:pPr lvl="1"/>
            <a:r>
              <a:rPr lang="en-US" sz="2400" dirty="0"/>
              <a:t>Examples in OCR compilation issued 2016 with DCL.</a:t>
            </a:r>
          </a:p>
        </p:txBody>
      </p:sp>
    </p:spTree>
    <p:extLst>
      <p:ext uri="{BB962C8B-B14F-4D97-AF65-F5344CB8AC3E}">
        <p14:creationId xmlns:p14="http://schemas.microsoft.com/office/powerpoint/2010/main" val="3711403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15400" cy="1295400"/>
          </a:xfrm>
          <a:noFill/>
        </p:spPr>
        <p:txBody>
          <a:bodyPr/>
          <a:lstStyle/>
          <a:p>
            <a:r>
              <a:rPr lang="en-US" dirty="0">
                <a:solidFill>
                  <a:srgbClr val="C00000"/>
                </a:solidFill>
              </a:rPr>
              <a:t>OCR Instructions to the Field re: Scope of Complaints, released via media June 15, 2017</a:t>
            </a:r>
          </a:p>
        </p:txBody>
      </p:sp>
      <p:sp>
        <p:nvSpPr>
          <p:cNvPr id="3" name="Content Placeholder 2"/>
          <p:cNvSpPr>
            <a:spLocks noGrp="1"/>
          </p:cNvSpPr>
          <p:nvPr>
            <p:ph idx="1"/>
          </p:nvPr>
        </p:nvSpPr>
        <p:spPr>
          <a:xfrm>
            <a:off x="152400" y="1981200"/>
            <a:ext cx="8686800" cy="4411662"/>
          </a:xfrm>
        </p:spPr>
        <p:txBody>
          <a:bodyPr/>
          <a:lstStyle/>
          <a:p>
            <a:r>
              <a:rPr lang="en-US" sz="2800" dirty="0"/>
              <a:t>Applies to current and new complaints</a:t>
            </a:r>
          </a:p>
          <a:p>
            <a:r>
              <a:rPr lang="en-US" sz="2800" dirty="0"/>
              <a:t>No single “type” of complaint will be automatically treated differently in terms of scope, type or amount of data needed, or type or amount of review required by HQ</a:t>
            </a:r>
          </a:p>
          <a:p>
            <a:r>
              <a:rPr lang="en-US" sz="2800" dirty="0"/>
              <a:t>No longer follow rule of requiring last 3 years of data/complaints previously in place for certain claims.</a:t>
            </a:r>
          </a:p>
          <a:p>
            <a:r>
              <a:rPr lang="en-US" sz="2800" dirty="0"/>
              <a:t>Investigations to be considered case-by-case, using existing law and guidance, based on allegations in the complaint.</a:t>
            </a:r>
          </a:p>
          <a:p>
            <a:endParaRPr lang="en-US" dirty="0"/>
          </a:p>
        </p:txBody>
      </p:sp>
    </p:spTree>
    <p:extLst>
      <p:ext uri="{BB962C8B-B14F-4D97-AF65-F5344CB8AC3E}">
        <p14:creationId xmlns:p14="http://schemas.microsoft.com/office/powerpoint/2010/main" val="155291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108" y="457200"/>
            <a:ext cx="8534400" cy="994172"/>
          </a:xfrm>
        </p:spPr>
        <p:txBody>
          <a:bodyPr/>
          <a:lstStyle/>
          <a:p>
            <a:r>
              <a:rPr lang="en-US" sz="3600" b="1" dirty="0"/>
              <a:t>Two Special Education Cases In One Year</a:t>
            </a:r>
          </a:p>
        </p:txBody>
      </p:sp>
      <p:sp>
        <p:nvSpPr>
          <p:cNvPr id="6" name="Content Placeholder 5"/>
          <p:cNvSpPr>
            <a:spLocks noGrp="1"/>
          </p:cNvSpPr>
          <p:nvPr>
            <p:ph idx="1"/>
          </p:nvPr>
        </p:nvSpPr>
        <p:spPr>
          <a:xfrm>
            <a:off x="138325" y="1676400"/>
            <a:ext cx="9005675" cy="1828800"/>
          </a:xfrm>
        </p:spPr>
        <p:txBody>
          <a:bodyPr>
            <a:normAutofit fontScale="92500"/>
          </a:bodyPr>
          <a:lstStyle/>
          <a:p>
            <a:r>
              <a:rPr lang="en-US" sz="3100" i="1" dirty="0"/>
              <a:t>Fry v. Napoleon Comm. Sch</a:t>
            </a:r>
            <a:r>
              <a:rPr lang="en-US" sz="3100" dirty="0"/>
              <a:t>., 137 S.Ct. 743 (2017)</a:t>
            </a:r>
          </a:p>
          <a:p>
            <a:r>
              <a:rPr lang="en-US" sz="3100" i="1" dirty="0"/>
              <a:t>Endrew F. v. Douglas Cnty. Dist. Re-1</a:t>
            </a:r>
            <a:r>
              <a:rPr lang="en-US" sz="3100" dirty="0"/>
              <a:t>, 137 S.Ct. 988 (2017)</a:t>
            </a:r>
          </a:p>
          <a:p>
            <a:r>
              <a:rPr lang="en-US" sz="3100" dirty="0"/>
              <a:t>Both pre-Gorsuch = 8 justices</a:t>
            </a:r>
          </a:p>
          <a:p>
            <a:endParaRPr lang="en-US" dirty="0"/>
          </a:p>
        </p:txBody>
      </p:sp>
      <p:pic>
        <p:nvPicPr>
          <p:cNvPr id="9" name="Picture 8"/>
          <p:cNvPicPr>
            <a:picLocks noChangeAspect="1"/>
          </p:cNvPicPr>
          <p:nvPr/>
        </p:nvPicPr>
        <p:blipFill>
          <a:blip r:embed="rId3"/>
          <a:stretch>
            <a:fillRect/>
          </a:stretch>
        </p:blipFill>
        <p:spPr>
          <a:xfrm>
            <a:off x="138325" y="3581401"/>
            <a:ext cx="4345512" cy="3108983"/>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4572000" y="3581401"/>
            <a:ext cx="4384864" cy="3093572"/>
          </a:xfrm>
          <a:prstGeom prst="rect">
            <a:avLst/>
          </a:prstGeom>
          <a:ln>
            <a:solidFill>
              <a:schemeClr val="tx1"/>
            </a:solidFill>
          </a:ln>
        </p:spPr>
      </p:pic>
    </p:spTree>
    <p:extLst>
      <p:ext uri="{BB962C8B-B14F-4D97-AF65-F5344CB8AC3E}">
        <p14:creationId xmlns:p14="http://schemas.microsoft.com/office/powerpoint/2010/main" val="308013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95013415"/>
              </p:ext>
            </p:extLst>
          </p:nvPr>
        </p:nvGraphicFramePr>
        <p:xfrm>
          <a:off x="457200" y="8382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7728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610600" cy="1295400"/>
          </a:xfrm>
        </p:spPr>
        <p:txBody>
          <a:bodyPr/>
          <a:lstStyle/>
          <a:p>
            <a:r>
              <a:rPr lang="en-US" dirty="0"/>
              <a:t>Executive Orders on Regulatory Reform</a:t>
            </a:r>
          </a:p>
        </p:txBody>
      </p:sp>
      <p:sp>
        <p:nvSpPr>
          <p:cNvPr id="3" name="Content Placeholder 2"/>
          <p:cNvSpPr>
            <a:spLocks noGrp="1"/>
          </p:cNvSpPr>
          <p:nvPr>
            <p:ph idx="1"/>
          </p:nvPr>
        </p:nvSpPr>
        <p:spPr>
          <a:xfrm>
            <a:off x="443345" y="1524000"/>
            <a:ext cx="8229600" cy="4411662"/>
          </a:xfrm>
        </p:spPr>
        <p:txBody>
          <a:bodyPr/>
          <a:lstStyle/>
          <a:p>
            <a:r>
              <a:rPr lang="en-US" dirty="0"/>
              <a:t>13771 (1/30/17) For every one new regulation issued, at least two prior regulations must be identified for elimination, and the cost of planned regulations must be prudently managed and controlled through a budgeting process</a:t>
            </a:r>
          </a:p>
          <a:p>
            <a:r>
              <a:rPr lang="en-US" dirty="0"/>
              <a:t>13777 (2/24/17) Requires all agencies (except those receiving waivers) to designate a Regulatory Reform Officer and Task Force to oversee and make recommendations to agency head regarding repeal, replacement, modification of existing regulations.  </a:t>
            </a:r>
          </a:p>
          <a:p>
            <a:endParaRPr lang="en-US" dirty="0"/>
          </a:p>
        </p:txBody>
      </p:sp>
    </p:spTree>
    <p:extLst>
      <p:ext uri="{BB962C8B-B14F-4D97-AF65-F5344CB8AC3E}">
        <p14:creationId xmlns:p14="http://schemas.microsoft.com/office/powerpoint/2010/main" val="975829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50" y="533400"/>
            <a:ext cx="7543800" cy="1295400"/>
          </a:xfrm>
        </p:spPr>
        <p:txBody>
          <a:bodyPr/>
          <a:lstStyle/>
          <a:p>
            <a:r>
              <a:rPr lang="en-US" dirty="0"/>
              <a:t>ED Notice Requesting Identification of Regulations for Review</a:t>
            </a:r>
          </a:p>
        </p:txBody>
      </p:sp>
      <p:sp>
        <p:nvSpPr>
          <p:cNvPr id="3" name="Content Placeholder 2"/>
          <p:cNvSpPr>
            <a:spLocks noGrp="1"/>
          </p:cNvSpPr>
          <p:nvPr>
            <p:ph idx="1"/>
          </p:nvPr>
        </p:nvSpPr>
        <p:spPr>
          <a:xfrm>
            <a:off x="228600" y="2438400"/>
            <a:ext cx="8534400" cy="4411662"/>
          </a:xfrm>
        </p:spPr>
        <p:txBody>
          <a:bodyPr/>
          <a:lstStyle/>
          <a:p>
            <a:r>
              <a:rPr lang="en-US" sz="2800" dirty="0"/>
              <a:t>Notice published late June requests stakeholders to identify for review regulations and guidance that are "unduly costly" and "unnecessarily burdensome."  </a:t>
            </a:r>
          </a:p>
          <a:p>
            <a:r>
              <a:rPr lang="en-US" sz="2800" dirty="0"/>
              <a:t>NSBA filed its comments to the Department on September 19, 2017.  </a:t>
            </a:r>
          </a:p>
          <a:p>
            <a:r>
              <a:rPr lang="en-US" sz="2800" dirty="0">
                <a:hlinkClick r:id="rId3"/>
              </a:rPr>
              <a:t>NSBA Response to Costly &amp; Burdensome </a:t>
            </a:r>
            <a:r>
              <a:rPr lang="en-US" sz="2800" dirty="0" err="1">
                <a:hlinkClick r:id="rId3"/>
              </a:rPr>
              <a:t>Regs</a:t>
            </a:r>
            <a:r>
              <a:rPr lang="en-US" sz="2800" dirty="0">
                <a:hlinkClick r:id="rId3"/>
              </a:rPr>
              <a:t> &amp; Guidance</a:t>
            </a:r>
            <a:r>
              <a:rPr lang="en-US" sz="2800" dirty="0"/>
              <a:t> (click here).</a:t>
            </a:r>
          </a:p>
          <a:p>
            <a:pPr marL="0" indent="0">
              <a:buNone/>
            </a:pPr>
            <a:endParaRPr lang="en-US" dirty="0"/>
          </a:p>
          <a:p>
            <a:endParaRPr lang="en-US" dirty="0"/>
          </a:p>
        </p:txBody>
      </p:sp>
    </p:spTree>
    <p:extLst>
      <p:ext uri="{BB962C8B-B14F-4D97-AF65-F5344CB8AC3E}">
        <p14:creationId xmlns:p14="http://schemas.microsoft.com/office/powerpoint/2010/main" val="3457399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35A38-73DA-4C96-9914-AED94591A04F}"/>
              </a:ext>
            </a:extLst>
          </p:cNvPr>
          <p:cNvSpPr>
            <a:spLocks noGrp="1"/>
          </p:cNvSpPr>
          <p:nvPr>
            <p:ph type="title"/>
          </p:nvPr>
        </p:nvSpPr>
        <p:spPr/>
        <p:txBody>
          <a:bodyPr/>
          <a:lstStyle/>
          <a:p>
            <a:r>
              <a:rPr lang="en-US" dirty="0"/>
              <a:t>Meeting with the Secretary of Education…</a:t>
            </a:r>
          </a:p>
        </p:txBody>
      </p:sp>
      <p:sp>
        <p:nvSpPr>
          <p:cNvPr id="3" name="Content Placeholder 2">
            <a:extLst>
              <a:ext uri="{FF2B5EF4-FFF2-40B4-BE49-F238E27FC236}">
                <a16:creationId xmlns:a16="http://schemas.microsoft.com/office/drawing/2014/main" id="{12BABC19-DB7B-4564-9DDC-4572BB6A9267}"/>
              </a:ext>
            </a:extLst>
          </p:cNvPr>
          <p:cNvSpPr>
            <a:spLocks noGrp="1"/>
          </p:cNvSpPr>
          <p:nvPr>
            <p:ph idx="1"/>
          </p:nvPr>
        </p:nvSpPr>
        <p:spPr>
          <a:xfrm>
            <a:off x="485775" y="1417638"/>
            <a:ext cx="8229600" cy="4411662"/>
          </a:xfrm>
        </p:spPr>
        <p:txBody>
          <a:bodyPr/>
          <a:lstStyle/>
          <a:p>
            <a:r>
              <a:rPr lang="en-US" dirty="0"/>
              <a:t>October 2, 2017</a:t>
            </a:r>
          </a:p>
          <a:p>
            <a:r>
              <a:rPr lang="en-US" dirty="0"/>
              <a:t>Deregulation Day - Cutting the Red Tape: Eliminating Excessive Regulatory Burdens on Schools and Teachers. </a:t>
            </a:r>
          </a:p>
          <a:p>
            <a:r>
              <a:rPr lang="en-US" dirty="0"/>
              <a:t>Invitation Only</a:t>
            </a:r>
          </a:p>
          <a:p>
            <a:r>
              <a:rPr lang="en-US" dirty="0"/>
              <a:t>Groups/People in attendance:</a:t>
            </a:r>
          </a:p>
          <a:p>
            <a:pPr lvl="1"/>
            <a:r>
              <a:rPr lang="en-US" dirty="0"/>
              <a:t>American Enterprise Institute, Hoover Institution at Stanford University, CCSSO, Association of Charter Schools, Pioneer Institute, American Association of Christian Schools, CGCS, AASA, Chiefs for Change, Alliance for Excellent Education</a:t>
            </a:r>
          </a:p>
          <a:p>
            <a:endParaRPr lang="en-US" dirty="0"/>
          </a:p>
          <a:p>
            <a:endParaRPr lang="en-US" dirty="0"/>
          </a:p>
        </p:txBody>
      </p:sp>
    </p:spTree>
    <p:extLst>
      <p:ext uri="{BB962C8B-B14F-4D97-AF65-F5344CB8AC3E}">
        <p14:creationId xmlns:p14="http://schemas.microsoft.com/office/powerpoint/2010/main" val="3074383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947B-E501-422B-8283-4489F17B1707}"/>
              </a:ext>
            </a:extLst>
          </p:cNvPr>
          <p:cNvSpPr>
            <a:spLocks noGrp="1"/>
          </p:cNvSpPr>
          <p:nvPr>
            <p:ph type="title"/>
          </p:nvPr>
        </p:nvSpPr>
        <p:spPr>
          <a:xfrm>
            <a:off x="457200" y="228600"/>
            <a:ext cx="8229600" cy="1295400"/>
          </a:xfrm>
        </p:spPr>
        <p:txBody>
          <a:bodyPr/>
          <a:lstStyle/>
          <a:p>
            <a:br>
              <a:rPr lang="en-US" sz="3200" dirty="0"/>
            </a:br>
            <a:br>
              <a:rPr lang="en-US" sz="3200" dirty="0"/>
            </a:br>
            <a:r>
              <a:rPr lang="en-US" sz="4000" dirty="0"/>
              <a:t>NSBA’s 3 minutes…</a:t>
            </a:r>
            <a:endParaRPr lang="en-US" sz="3200" dirty="0"/>
          </a:p>
        </p:txBody>
      </p:sp>
      <p:sp>
        <p:nvSpPr>
          <p:cNvPr id="3" name="Content Placeholder 2">
            <a:extLst>
              <a:ext uri="{FF2B5EF4-FFF2-40B4-BE49-F238E27FC236}">
                <a16:creationId xmlns:a16="http://schemas.microsoft.com/office/drawing/2014/main" id="{C48F2FC7-03D9-4FE1-A4DA-C0D8F22499EB}"/>
              </a:ext>
            </a:extLst>
          </p:cNvPr>
          <p:cNvSpPr>
            <a:spLocks noGrp="1"/>
          </p:cNvSpPr>
          <p:nvPr>
            <p:ph idx="1"/>
          </p:nvPr>
        </p:nvSpPr>
        <p:spPr>
          <a:xfrm>
            <a:off x="457200" y="1828800"/>
            <a:ext cx="8229600" cy="4411662"/>
          </a:xfrm>
        </p:spPr>
        <p:txBody>
          <a:bodyPr/>
          <a:lstStyle/>
          <a:p>
            <a:r>
              <a:rPr lang="en-US" dirty="0"/>
              <a:t>Revisit the enforcement standard set out in the DCL of October 26, 2010, which veers significantly from the standard for district liability under Title IX established by the Supreme Court in Davis v. Monroe (1999).  </a:t>
            </a:r>
          </a:p>
          <a:p>
            <a:endParaRPr lang="en-US" dirty="0"/>
          </a:p>
        </p:txBody>
      </p:sp>
    </p:spTree>
    <p:extLst>
      <p:ext uri="{BB962C8B-B14F-4D97-AF65-F5344CB8AC3E}">
        <p14:creationId xmlns:p14="http://schemas.microsoft.com/office/powerpoint/2010/main" val="3895659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8CB827-BE94-4666-8790-CF22D546F0F7}"/>
              </a:ext>
            </a:extLst>
          </p:cNvPr>
          <p:cNvSpPr>
            <a:spLocks noGrp="1"/>
          </p:cNvSpPr>
          <p:nvPr>
            <p:ph idx="1"/>
          </p:nvPr>
        </p:nvSpPr>
        <p:spPr>
          <a:xfrm>
            <a:off x="533400" y="457200"/>
            <a:ext cx="8229600" cy="4411662"/>
          </a:xfrm>
        </p:spPr>
        <p:txBody>
          <a:bodyPr/>
          <a:lstStyle/>
          <a:p>
            <a:r>
              <a:rPr lang="en-US" dirty="0"/>
              <a:t>Examine the regulations in the area of special education and, particularly, the intersection between the IDEA and Section 504 of the Rehabilitation Act of 1973, i.e., </a:t>
            </a:r>
          </a:p>
          <a:p>
            <a:pPr lvl="1"/>
            <a:r>
              <a:rPr lang="en-US" dirty="0"/>
              <a:t>clarify that the Section 504 “FAPE” exceeds statutory language and does not require provision of FAPE, and</a:t>
            </a:r>
          </a:p>
          <a:p>
            <a:pPr lvl="1"/>
            <a:r>
              <a:rPr lang="en-US" dirty="0"/>
              <a:t>rescind the portion of the regulations.  </a:t>
            </a:r>
          </a:p>
          <a:p>
            <a:pPr lvl="1"/>
            <a:r>
              <a:rPr lang="en-US" dirty="0"/>
              <a:t>If FAPE regulatory requirement is retained, clarify the regulations so that compliance with FAPE under IDEA satisfies the 504 requirements.</a:t>
            </a:r>
          </a:p>
          <a:p>
            <a:endParaRPr lang="en-US" dirty="0"/>
          </a:p>
        </p:txBody>
      </p:sp>
    </p:spTree>
    <p:extLst>
      <p:ext uri="{BB962C8B-B14F-4D97-AF65-F5344CB8AC3E}">
        <p14:creationId xmlns:p14="http://schemas.microsoft.com/office/powerpoint/2010/main" val="3305308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2A76-79ED-411E-B4D2-2873E07646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E49EDA-F031-4FFF-92A2-218E88650DE2}"/>
              </a:ext>
            </a:extLst>
          </p:cNvPr>
          <p:cNvSpPr>
            <a:spLocks noGrp="1"/>
          </p:cNvSpPr>
          <p:nvPr>
            <p:ph idx="1"/>
          </p:nvPr>
        </p:nvSpPr>
        <p:spPr/>
        <p:txBody>
          <a:bodyPr/>
          <a:lstStyle/>
          <a:p>
            <a:r>
              <a:rPr lang="en-US" dirty="0"/>
              <a:t>Ensure review of the Case Processing Manual of the Office of Civil Rights aligns with the Secretary’s stated goal of ensuring OCR acts as a neutral factfinder consistent with its regulatory and statutory authority to enforce civil rights laws and that it observes due process protections for school districts as well as students.</a:t>
            </a:r>
          </a:p>
          <a:p>
            <a:endParaRPr lang="en-US" dirty="0"/>
          </a:p>
        </p:txBody>
      </p:sp>
    </p:spTree>
    <p:extLst>
      <p:ext uri="{BB962C8B-B14F-4D97-AF65-F5344CB8AC3E}">
        <p14:creationId xmlns:p14="http://schemas.microsoft.com/office/powerpoint/2010/main" val="3045550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01770827"/>
              </p:ext>
            </p:extLst>
          </p:nvPr>
        </p:nvGraphicFramePr>
        <p:xfrm>
          <a:off x="457200" y="8382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000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i="1" dirty="0">
                <a:solidFill>
                  <a:srgbClr val="C00000"/>
                </a:solidFill>
              </a:rPr>
              <a:t>Plyler, </a:t>
            </a:r>
            <a:r>
              <a:rPr lang="en-US" sz="2800" dirty="0">
                <a:solidFill>
                  <a:srgbClr val="C00000"/>
                </a:solidFill>
              </a:rPr>
              <a:t>sanctuary school districts, ICE and serving undocumented students.</a:t>
            </a:r>
          </a:p>
        </p:txBody>
      </p:sp>
      <p:sp>
        <p:nvSpPr>
          <p:cNvPr id="3" name="Content Placeholder 2"/>
          <p:cNvSpPr>
            <a:spLocks noGrp="1"/>
          </p:cNvSpPr>
          <p:nvPr>
            <p:ph idx="1"/>
          </p:nvPr>
        </p:nvSpPr>
        <p:spPr/>
        <p:txBody>
          <a:bodyPr/>
          <a:lstStyle/>
          <a:p>
            <a:pPr marL="0" indent="0">
              <a:buNone/>
            </a:pPr>
            <a:r>
              <a:rPr lang="en-US" dirty="0"/>
              <a:t>Landmark decision: </a:t>
            </a:r>
            <a:r>
              <a:rPr lang="en-US" i="1" dirty="0"/>
              <a:t>Plyler v. Doe</a:t>
            </a:r>
            <a:r>
              <a:rPr lang="en-US" dirty="0"/>
              <a:t>, 457 U.S. 202 (1982)</a:t>
            </a:r>
          </a:p>
          <a:p>
            <a:endParaRPr lang="en-US" dirty="0"/>
          </a:p>
          <a:p>
            <a:pPr marL="0" indent="0">
              <a:buNone/>
            </a:pPr>
            <a:r>
              <a:rPr lang="en-US" dirty="0"/>
              <a:t>Court held that under the Equal Protection Clause, undocumented school-aged children were entitled to the same free public education that was made available to other residents of the same school district, irrespective of their immigration status. </a:t>
            </a:r>
          </a:p>
          <a:p>
            <a:endParaRPr lang="en-US" dirty="0"/>
          </a:p>
        </p:txBody>
      </p:sp>
    </p:spTree>
    <p:extLst>
      <p:ext uri="{BB962C8B-B14F-4D97-AF65-F5344CB8AC3E}">
        <p14:creationId xmlns:p14="http://schemas.microsoft.com/office/powerpoint/2010/main" val="4255175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034" y="762000"/>
            <a:ext cx="8534400" cy="1295400"/>
          </a:xfrm>
        </p:spPr>
        <p:txBody>
          <a:bodyPr/>
          <a:lstStyle/>
          <a:p>
            <a:r>
              <a:rPr lang="en-US" dirty="0"/>
              <a:t>Jan. Executive Order:  </a:t>
            </a:r>
            <a:r>
              <a:rPr lang="en-US" i="1" dirty="0"/>
              <a:t>Enhancing Public Safety in the Interior of the United States</a:t>
            </a:r>
          </a:p>
        </p:txBody>
      </p:sp>
      <p:sp>
        <p:nvSpPr>
          <p:cNvPr id="3" name="Content Placeholder 2"/>
          <p:cNvSpPr>
            <a:spLocks noGrp="1"/>
          </p:cNvSpPr>
          <p:nvPr>
            <p:ph idx="1"/>
          </p:nvPr>
        </p:nvSpPr>
        <p:spPr>
          <a:xfrm>
            <a:off x="381000" y="2895600"/>
            <a:ext cx="3124200" cy="1595517"/>
          </a:xfrm>
        </p:spPr>
        <p:txBody>
          <a:bodyPr/>
          <a:lstStyle/>
          <a:p>
            <a:pPr marL="0" indent="0">
              <a:buNone/>
            </a:pPr>
            <a:r>
              <a:rPr lang="en-US" sz="2400" dirty="0">
                <a:hlinkClick r:id="rId3"/>
              </a:rPr>
              <a:t>https://www.whitehouse.gov/the-press-office/2017/01/25/presidential-executive-order-enhancing-public-safety-interior-united</a:t>
            </a:r>
            <a:endParaRPr lang="en-US" sz="2400" dirty="0"/>
          </a:p>
          <a:p>
            <a:pPr marL="0" indent="0">
              <a:buNone/>
            </a:pPr>
            <a:endParaRPr lang="en-US" sz="2400" dirty="0"/>
          </a:p>
        </p:txBody>
      </p:sp>
      <p:pic>
        <p:nvPicPr>
          <p:cNvPr id="4" name="Picture 3"/>
          <p:cNvPicPr>
            <a:picLocks noChangeAspect="1"/>
          </p:cNvPicPr>
          <p:nvPr/>
        </p:nvPicPr>
        <p:blipFill>
          <a:blip r:embed="rId4"/>
          <a:stretch>
            <a:fillRect/>
          </a:stretch>
        </p:blipFill>
        <p:spPr>
          <a:xfrm>
            <a:off x="3657600" y="2070340"/>
            <a:ext cx="5381427" cy="4317841"/>
          </a:xfrm>
          <a:prstGeom prst="rect">
            <a:avLst/>
          </a:prstGeom>
          <a:ln>
            <a:solidFill>
              <a:schemeClr val="tx1"/>
            </a:solidFill>
          </a:ln>
        </p:spPr>
      </p:pic>
    </p:spTree>
    <p:extLst>
      <p:ext uri="{BB962C8B-B14F-4D97-AF65-F5344CB8AC3E}">
        <p14:creationId xmlns:p14="http://schemas.microsoft.com/office/powerpoint/2010/main" val="336380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895600"/>
            <a:ext cx="7772400" cy="1362075"/>
          </a:xfrm>
        </p:spPr>
        <p:txBody>
          <a:bodyPr/>
          <a:lstStyle/>
          <a:p>
            <a:r>
              <a:rPr lang="en-US" dirty="0"/>
              <a:t>Are you exhausted yet? </a:t>
            </a:r>
          </a:p>
        </p:txBody>
      </p:sp>
    </p:spTree>
    <p:extLst>
      <p:ext uri="{BB962C8B-B14F-4D97-AF65-F5344CB8AC3E}">
        <p14:creationId xmlns:p14="http://schemas.microsoft.com/office/powerpoint/2010/main" val="1565414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543800" cy="1295400"/>
          </a:xfrm>
        </p:spPr>
        <p:txBody>
          <a:bodyPr/>
          <a:lstStyle/>
          <a:p>
            <a:r>
              <a:rPr lang="en-US" sz="3000" dirty="0"/>
              <a:t>What is a </a:t>
            </a:r>
            <a:r>
              <a:rPr lang="en-US" sz="3000" i="1" dirty="0"/>
              <a:t>sanctuary</a:t>
            </a:r>
            <a:r>
              <a:rPr lang="en-US" sz="3000" dirty="0"/>
              <a:t> school district? </a:t>
            </a:r>
          </a:p>
        </p:txBody>
      </p:sp>
      <p:sp>
        <p:nvSpPr>
          <p:cNvPr id="3" name="Content Placeholder 2"/>
          <p:cNvSpPr>
            <a:spLocks noGrp="1"/>
          </p:cNvSpPr>
          <p:nvPr>
            <p:ph idx="1"/>
          </p:nvPr>
        </p:nvSpPr>
        <p:spPr>
          <a:xfrm>
            <a:off x="457200" y="1143000"/>
            <a:ext cx="8229600" cy="4411662"/>
          </a:xfrm>
        </p:spPr>
        <p:txBody>
          <a:bodyPr/>
          <a:lstStyle/>
          <a:p>
            <a:r>
              <a:rPr lang="en-US" sz="2800" dirty="0"/>
              <a:t>Under the Jan. 25 Executive Order, the current Administration specifically identifies “sanctuary jurisdictions” as those that may lose eligibility for federal grants.</a:t>
            </a:r>
          </a:p>
          <a:p>
            <a:r>
              <a:rPr lang="en-US" sz="2800" dirty="0"/>
              <a:t>However, there is no common definition of a “sanctuary” jurisdiction.  It depends on the jurisdiction and context.</a:t>
            </a:r>
          </a:p>
          <a:p>
            <a:r>
              <a:rPr lang="en-US" sz="2800" dirty="0"/>
              <a:t>This is a political, not a legal term; it means different things to different people.</a:t>
            </a:r>
          </a:p>
          <a:p>
            <a:endParaRPr lang="en-US" dirty="0"/>
          </a:p>
        </p:txBody>
      </p:sp>
    </p:spTree>
    <p:extLst>
      <p:ext uri="{BB962C8B-B14F-4D97-AF65-F5344CB8AC3E}">
        <p14:creationId xmlns:p14="http://schemas.microsoft.com/office/powerpoint/2010/main" val="3593311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543800" cy="1295400"/>
          </a:xfrm>
        </p:spPr>
        <p:txBody>
          <a:bodyPr/>
          <a:lstStyle/>
          <a:p>
            <a:r>
              <a:rPr lang="en-US" dirty="0"/>
              <a:t>How real is the potential for loss of federal funds? </a:t>
            </a:r>
          </a:p>
        </p:txBody>
      </p:sp>
      <p:sp>
        <p:nvSpPr>
          <p:cNvPr id="3" name="Content Placeholder 2"/>
          <p:cNvSpPr>
            <a:spLocks noGrp="1"/>
          </p:cNvSpPr>
          <p:nvPr>
            <p:ph idx="1"/>
          </p:nvPr>
        </p:nvSpPr>
        <p:spPr>
          <a:xfrm>
            <a:off x="342900" y="1524000"/>
            <a:ext cx="8420100" cy="4411662"/>
          </a:xfrm>
        </p:spPr>
        <p:txBody>
          <a:bodyPr/>
          <a:lstStyle/>
          <a:p>
            <a:pPr>
              <a:buFont typeface="Arial" panose="020B0604020202020204" pitchFamily="34" charset="0"/>
              <a:buChar char="•"/>
            </a:pPr>
            <a:r>
              <a:rPr lang="en-US" sz="2800" dirty="0"/>
              <a:t>At first glance, the Jan. 25 Executive Order seems to implicate only federal grants related to law enforcement.</a:t>
            </a:r>
          </a:p>
          <a:p>
            <a:pPr>
              <a:buFont typeface="Arial" panose="020B0604020202020204" pitchFamily="34" charset="0"/>
              <a:buChar char="•"/>
            </a:pPr>
            <a:r>
              <a:rPr lang="en-US" sz="2800" dirty="0"/>
              <a:t>If the EO is read broadly, this is a very complex question under Tenth Amendment.  Notice problems.</a:t>
            </a:r>
          </a:p>
          <a:p>
            <a:pPr>
              <a:buFont typeface="Arial" panose="020B0604020202020204" pitchFamily="34" charset="0"/>
              <a:buChar char="•"/>
            </a:pPr>
            <a:r>
              <a:rPr lang="en-US" sz="2800" dirty="0"/>
              <a:t>It is generally understood that the federal government cannot require states to assist with federal law enforcement, absent contractual obligation. </a:t>
            </a:r>
          </a:p>
          <a:p>
            <a:pPr>
              <a:buFont typeface="Arial" panose="020B0604020202020204" pitchFamily="34" charset="0"/>
              <a:buChar char="•"/>
            </a:pPr>
            <a:r>
              <a:rPr lang="en-US" sz="2800" dirty="0"/>
              <a:t>Because most federal funds for schools come through congressional appropriation, substantive changes would require congressional approval.  </a:t>
            </a:r>
          </a:p>
          <a:p>
            <a:endParaRPr lang="en-US" dirty="0"/>
          </a:p>
        </p:txBody>
      </p:sp>
    </p:spTree>
    <p:extLst>
      <p:ext uri="{BB962C8B-B14F-4D97-AF65-F5344CB8AC3E}">
        <p14:creationId xmlns:p14="http://schemas.microsoft.com/office/powerpoint/2010/main" val="2801390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7193"/>
            <a:ext cx="7543800" cy="1295400"/>
          </a:xfrm>
        </p:spPr>
        <p:txBody>
          <a:bodyPr/>
          <a:lstStyle/>
          <a:p>
            <a:r>
              <a:rPr lang="en-US" sz="3600" dirty="0"/>
              <a:t>April 25, 2017, Federal court ruling on EO…</a:t>
            </a:r>
          </a:p>
        </p:txBody>
      </p:sp>
      <p:sp>
        <p:nvSpPr>
          <p:cNvPr id="3" name="Content Placeholder 2"/>
          <p:cNvSpPr>
            <a:spLocks noGrp="1"/>
          </p:cNvSpPr>
          <p:nvPr>
            <p:ph idx="1"/>
          </p:nvPr>
        </p:nvSpPr>
        <p:spPr/>
        <p:txBody>
          <a:bodyPr/>
          <a:lstStyle/>
          <a:p>
            <a:r>
              <a:rPr lang="en-US" sz="2800" i="1" dirty="0"/>
              <a:t>City and County of San Francisco v. Trump</a:t>
            </a:r>
            <a:r>
              <a:rPr lang="en-US" sz="2800" dirty="0"/>
              <a:t>, Case No. 3:17-cv-00485-WHO (N.D. Cal.).</a:t>
            </a:r>
          </a:p>
          <a:p>
            <a:r>
              <a:rPr lang="en-US" sz="2800" i="1" dirty="0"/>
              <a:t>County of Santa Clara v. Trump</a:t>
            </a:r>
            <a:r>
              <a:rPr lang="en-US" sz="2800" dirty="0"/>
              <a:t>, Case No. 5-17-cv-00574 (N.D. Cal.).</a:t>
            </a:r>
          </a:p>
          <a:p>
            <a:r>
              <a:rPr lang="en-US" sz="2800" dirty="0"/>
              <a:t>Federal judge issued a nationwide injunction of the part of the President’s Jan. 25th EO, prohibiting the withholding of federal funds from jurisdictions that refuse to cooperate with immigration authorities.</a:t>
            </a:r>
          </a:p>
          <a:p>
            <a:r>
              <a:rPr lang="en-US" sz="2800" dirty="0"/>
              <a:t>In May, AG Sessions issued a memo saying grants will only be withheld from jurisdictions that are not in compliance with Section 1373.</a:t>
            </a:r>
          </a:p>
          <a:p>
            <a:endParaRPr lang="en-US" dirty="0"/>
          </a:p>
        </p:txBody>
      </p:sp>
    </p:spTree>
    <p:extLst>
      <p:ext uri="{BB962C8B-B14F-4D97-AF65-F5344CB8AC3E}">
        <p14:creationId xmlns:p14="http://schemas.microsoft.com/office/powerpoint/2010/main" val="1326945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295400"/>
          </a:xfrm>
        </p:spPr>
        <p:txBody>
          <a:bodyPr/>
          <a:lstStyle/>
          <a:p>
            <a:r>
              <a:rPr lang="en-US" dirty="0"/>
              <a:t>July 25, 2017 – New Conditions on Edward Byrne Memorial Justice Assistance Grants</a:t>
            </a:r>
          </a:p>
        </p:txBody>
      </p:sp>
      <p:sp>
        <p:nvSpPr>
          <p:cNvPr id="3" name="Content Placeholder 2"/>
          <p:cNvSpPr>
            <a:spLocks noGrp="1"/>
          </p:cNvSpPr>
          <p:nvPr>
            <p:ph idx="1"/>
          </p:nvPr>
        </p:nvSpPr>
        <p:spPr>
          <a:xfrm>
            <a:off x="457200" y="2446338"/>
            <a:ext cx="8229600" cy="4411662"/>
          </a:xfrm>
        </p:spPr>
        <p:txBody>
          <a:bodyPr/>
          <a:lstStyle/>
          <a:p>
            <a:r>
              <a:rPr lang="en-US" sz="2800" dirty="0"/>
              <a:t>Attorney General Sessions issued a press release announcing DOJ had posted a solicitation for the Byrne JAG program with new conditions requiring increased information sharing federal, state, and local law enforcement.</a:t>
            </a:r>
          </a:p>
          <a:p>
            <a:r>
              <a:rPr lang="en-US" sz="2800" dirty="0"/>
              <a:t>Chicago announced a law suit, request for preliminary injunction Monday, August 7, challenging the conditions.</a:t>
            </a:r>
          </a:p>
          <a:p>
            <a:endParaRPr lang="en-US" dirty="0"/>
          </a:p>
        </p:txBody>
      </p:sp>
    </p:spTree>
    <p:extLst>
      <p:ext uri="{BB962C8B-B14F-4D97-AF65-F5344CB8AC3E}">
        <p14:creationId xmlns:p14="http://schemas.microsoft.com/office/powerpoint/2010/main" val="1702645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Sanctuary vs. </a:t>
            </a:r>
            <a:r>
              <a:rPr lang="en-US" i="1" dirty="0"/>
              <a:t>Plyler</a:t>
            </a:r>
          </a:p>
        </p:txBody>
      </p:sp>
      <p:sp>
        <p:nvSpPr>
          <p:cNvPr id="3" name="Content Placeholder 2"/>
          <p:cNvSpPr>
            <a:spLocks noGrp="1"/>
          </p:cNvSpPr>
          <p:nvPr>
            <p:ph idx="1"/>
          </p:nvPr>
        </p:nvSpPr>
        <p:spPr/>
        <p:txBody>
          <a:bodyPr/>
          <a:lstStyle/>
          <a:p>
            <a:r>
              <a:rPr lang="en-US" dirty="0"/>
              <a:t>Sanctuary can be politically loaded term.</a:t>
            </a:r>
          </a:p>
          <a:p>
            <a:pPr lvl="1"/>
            <a:r>
              <a:rPr lang="en-US" dirty="0"/>
              <a:t>May subject school district to federal action/scrutiny.</a:t>
            </a:r>
          </a:p>
          <a:p>
            <a:pPr lvl="1"/>
            <a:r>
              <a:rPr lang="en-US" dirty="0"/>
              <a:t>May overpromise deliverables. (i.e., ICE access; FERPA)</a:t>
            </a:r>
          </a:p>
          <a:p>
            <a:r>
              <a:rPr lang="en-US" i="1" dirty="0"/>
              <a:t>Plyler</a:t>
            </a:r>
            <a:r>
              <a:rPr lang="en-US" dirty="0"/>
              <a:t> is the law of the land.</a:t>
            </a:r>
          </a:p>
          <a:p>
            <a:pPr lvl="1"/>
            <a:r>
              <a:rPr lang="en-US" dirty="0"/>
              <a:t>Recognizes broad constitutional right of access, including potential chilling effect of anti-access policies.</a:t>
            </a:r>
          </a:p>
          <a:p>
            <a:pPr lvl="1"/>
            <a:r>
              <a:rPr lang="en-US" dirty="0"/>
              <a:t>Represents legal over political choice.</a:t>
            </a:r>
          </a:p>
          <a:p>
            <a:pPr lvl="1"/>
            <a:endParaRPr lang="en-US" dirty="0"/>
          </a:p>
        </p:txBody>
      </p:sp>
    </p:spTree>
    <p:extLst>
      <p:ext uri="{BB962C8B-B14F-4D97-AF65-F5344CB8AC3E}">
        <p14:creationId xmlns:p14="http://schemas.microsoft.com/office/powerpoint/2010/main" val="2346616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
            <a:ext cx="8534400" cy="1036638"/>
          </a:xfrm>
        </p:spPr>
        <p:txBody>
          <a:bodyPr/>
          <a:lstStyle/>
          <a:p>
            <a:r>
              <a:rPr lang="en-US" sz="3200" dirty="0"/>
              <a:t>What if ICE comes to my school district?</a:t>
            </a:r>
          </a:p>
        </p:txBody>
      </p:sp>
      <p:sp>
        <p:nvSpPr>
          <p:cNvPr id="3" name="Content Placeholder 2"/>
          <p:cNvSpPr>
            <a:spLocks noGrp="1"/>
          </p:cNvSpPr>
          <p:nvPr>
            <p:ph idx="1"/>
          </p:nvPr>
        </p:nvSpPr>
        <p:spPr>
          <a:xfrm>
            <a:off x="228600" y="1143000"/>
            <a:ext cx="8686800" cy="4606925"/>
          </a:xfrm>
        </p:spPr>
        <p:txBody>
          <a:bodyPr/>
          <a:lstStyle/>
          <a:p>
            <a:r>
              <a:rPr lang="en-US" sz="2600" dirty="0"/>
              <a:t>October 2011, Immigration &amp; Customs Enforcement issued its “</a:t>
            </a:r>
            <a:r>
              <a:rPr lang="en-US" sz="2600" b="1" dirty="0">
                <a:solidFill>
                  <a:srgbClr val="C00000"/>
                </a:solidFill>
              </a:rPr>
              <a:t>Sensitive Enforcement Location</a:t>
            </a:r>
            <a:r>
              <a:rPr lang="en-US" sz="2600" dirty="0"/>
              <a:t>” policy.*</a:t>
            </a:r>
          </a:p>
          <a:p>
            <a:r>
              <a:rPr lang="en-US" sz="2600" dirty="0"/>
              <a:t>ICE “enforcement action at or focused on a sensitive location … must have prior approval” from senior DHS officials.</a:t>
            </a:r>
          </a:p>
          <a:p>
            <a:r>
              <a:rPr lang="en-US" sz="2600" dirty="0"/>
              <a:t>Sensitive location includes schools.</a:t>
            </a:r>
          </a:p>
          <a:p>
            <a:r>
              <a:rPr lang="en-US" sz="2600" dirty="0"/>
              <a:t>But, enforcement action can happen under exigent circumstances.</a:t>
            </a:r>
          </a:p>
          <a:p>
            <a:r>
              <a:rPr lang="en-US" sz="2600" dirty="0"/>
              <a:t>And, ICE can still obtain records, documents and similar materials from officials or employees, provide notice to officials or employees, and serve subpoenas.</a:t>
            </a:r>
            <a:endParaRPr lang="en-US" sz="1600" dirty="0"/>
          </a:p>
          <a:p>
            <a:pPr marL="0" indent="0">
              <a:buNone/>
            </a:pPr>
            <a:r>
              <a:rPr lang="en-US" sz="1600" dirty="0"/>
              <a:t>*Memorandum from John Morton, U.S. Immigration and Customs Enforcement Director, to Field Office Directors et al., Policy No. 10029.2 (Oct. 24, 2011), </a:t>
            </a:r>
            <a:r>
              <a:rPr lang="en-US" sz="1600" i="1" dirty="0"/>
              <a:t>available at</a:t>
            </a:r>
            <a:r>
              <a:rPr lang="en-US" sz="1600" dirty="0"/>
              <a:t> </a:t>
            </a:r>
          </a:p>
          <a:p>
            <a:pPr marL="0" indent="0">
              <a:buNone/>
            </a:pPr>
            <a:r>
              <a:rPr lang="en-US" sz="1600" u="sng" dirty="0">
                <a:hlinkClick r:id="rId3"/>
              </a:rPr>
              <a:t>https://www.ice.gov/doclib/ero-outreach/pdf/10029.2-policy.pdf</a:t>
            </a:r>
            <a:endParaRPr lang="en-US" sz="1600" dirty="0"/>
          </a:p>
          <a:p>
            <a:endParaRPr lang="en-US" dirty="0"/>
          </a:p>
        </p:txBody>
      </p:sp>
    </p:spTree>
    <p:extLst>
      <p:ext uri="{BB962C8B-B14F-4D97-AF65-F5344CB8AC3E}">
        <p14:creationId xmlns:p14="http://schemas.microsoft.com/office/powerpoint/2010/main" val="780708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9448800" cy="853281"/>
          </a:xfrm>
        </p:spPr>
        <p:txBody>
          <a:bodyPr/>
          <a:lstStyle/>
          <a:p>
            <a:r>
              <a:rPr lang="en-US" sz="3200" dirty="0"/>
              <a:t>Basics for Schools</a:t>
            </a:r>
            <a:endParaRPr lang="en-US" dirty="0"/>
          </a:p>
        </p:txBody>
      </p:sp>
      <p:sp>
        <p:nvSpPr>
          <p:cNvPr id="3" name="Content Placeholder 2"/>
          <p:cNvSpPr>
            <a:spLocks noGrp="1"/>
          </p:cNvSpPr>
          <p:nvPr>
            <p:ph idx="1"/>
          </p:nvPr>
        </p:nvSpPr>
        <p:spPr>
          <a:xfrm>
            <a:off x="533400" y="1097358"/>
            <a:ext cx="8107680" cy="4366020"/>
          </a:xfrm>
        </p:spPr>
        <p:txBody>
          <a:bodyPr/>
          <a:lstStyle/>
          <a:p>
            <a:pPr marL="457200" indent="-457200">
              <a:buFont typeface="Arial" panose="020B0604020202020204" pitchFamily="34" charset="0"/>
              <a:buChar char="•"/>
            </a:pPr>
            <a:r>
              <a:rPr lang="en-US" sz="3200" dirty="0"/>
              <a:t>Determine district policy.  </a:t>
            </a:r>
          </a:p>
          <a:p>
            <a:pPr marL="806450" lvl="1" indent="-457200">
              <a:buFont typeface="Arial" panose="020B0604020202020204" pitchFamily="34" charset="0"/>
              <a:buChar char="•"/>
            </a:pPr>
            <a:r>
              <a:rPr lang="en-US" sz="2800" dirty="0"/>
              <a:t>Speak in terms of </a:t>
            </a:r>
            <a:r>
              <a:rPr lang="en-US" sz="2800" i="1" dirty="0"/>
              <a:t>Plyler</a:t>
            </a:r>
            <a:r>
              <a:rPr lang="en-US" sz="2800" dirty="0"/>
              <a:t> where possible.</a:t>
            </a:r>
          </a:p>
          <a:p>
            <a:pPr marL="806450" lvl="1" indent="-457200">
              <a:buFont typeface="Arial" panose="020B0604020202020204" pitchFamily="34" charset="0"/>
              <a:buChar char="•"/>
            </a:pPr>
            <a:r>
              <a:rPr lang="en-US" sz="2800" dirty="0"/>
              <a:t>Be sure staff is clear on when to share information. </a:t>
            </a:r>
            <a:r>
              <a:rPr lang="en-US" sz="2800" dirty="0">
                <a:solidFill>
                  <a:srgbClr val="C00000"/>
                </a:solidFill>
              </a:rPr>
              <a:t>Remind them, when in doubt, STOP and call your COSA attorney!</a:t>
            </a:r>
          </a:p>
          <a:p>
            <a:pPr marL="457200" indent="-457200">
              <a:buFont typeface="Arial" panose="020B0604020202020204" pitchFamily="34" charset="0"/>
              <a:buChar char="•"/>
            </a:pPr>
            <a:r>
              <a:rPr lang="en-US" sz="3200" dirty="0"/>
              <a:t>Communicate policies to your schools, students and families.</a:t>
            </a:r>
          </a:p>
          <a:p>
            <a:pPr marL="457200" indent="-457200">
              <a:buFont typeface="Arial" panose="020B0604020202020204" pitchFamily="34" charset="0"/>
              <a:buChar char="•"/>
            </a:pPr>
            <a:r>
              <a:rPr lang="en-US" sz="3200" dirty="0"/>
              <a:t>Respond to concerns and document.</a:t>
            </a:r>
          </a:p>
          <a:p>
            <a:pPr marL="457200" indent="-457200">
              <a:buFont typeface="Arial" panose="020B0604020202020204" pitchFamily="34" charset="0"/>
              <a:buChar char="•"/>
            </a:pPr>
            <a:r>
              <a:rPr lang="en-US" sz="3200" dirty="0"/>
              <a:t>Prepare in advance for media coverage. </a:t>
            </a:r>
          </a:p>
          <a:p>
            <a:pPr marL="0" indent="0">
              <a:buNone/>
            </a:pPr>
            <a:endParaRPr lang="en-US" sz="3200" dirty="0"/>
          </a:p>
          <a:p>
            <a:endParaRPr lang="en-US" dirty="0"/>
          </a:p>
        </p:txBody>
      </p:sp>
    </p:spTree>
    <p:extLst>
      <p:ext uri="{BB962C8B-B14F-4D97-AF65-F5344CB8AC3E}">
        <p14:creationId xmlns:p14="http://schemas.microsoft.com/office/powerpoint/2010/main" val="3536567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p:cNvSpPr txBox="1"/>
          <p:nvPr/>
        </p:nvSpPr>
        <p:spPr>
          <a:xfrm>
            <a:off x="381000" y="1676400"/>
            <a:ext cx="5486400" cy="1477328"/>
          </a:xfrm>
          <a:prstGeom prst="rect">
            <a:avLst/>
          </a:prstGeom>
          <a:noFill/>
          <a:ln>
            <a:noFill/>
          </a:ln>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charset="0"/>
                <a:ea typeface="ヒラギノ角ゴ Pro W3" charset="-128"/>
              </a:rPr>
              <a:t>NEW!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charset="0"/>
                <a:ea typeface="ヒラギノ角ゴ Pro W3" charset="-128"/>
              </a:rPr>
              <a:t>NSBA/COSA</a:t>
            </a:r>
            <a:r>
              <a:rPr kumimoji="0" lang="en-US" sz="3000" b="1" i="0" u="none" strike="noStrike" kern="1200" cap="none" spc="0" normalizeH="0" noProof="0" dirty="0">
                <a:ln>
                  <a:noFill/>
                </a:ln>
                <a:solidFill>
                  <a:prstClr val="white"/>
                </a:solidFill>
                <a:effectLst/>
                <a:uLnTx/>
                <a:uFillTx/>
                <a:latin typeface="Arial" charset="0"/>
                <a:ea typeface="ヒラギノ角ゴ Pro W3" charset="-128"/>
              </a:rPr>
              <a:t>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charset="0"/>
                <a:ea typeface="ヒラギノ角ゴ Pro W3" charset="-128"/>
              </a:rPr>
              <a:t>Resource</a:t>
            </a:r>
          </a:p>
        </p:txBody>
      </p:sp>
      <p:sp>
        <p:nvSpPr>
          <p:cNvPr id="3" name="Rectangle 2"/>
          <p:cNvSpPr/>
          <p:nvPr/>
        </p:nvSpPr>
        <p:spPr>
          <a:xfrm>
            <a:off x="304800" y="3886200"/>
            <a:ext cx="3505200" cy="830997"/>
          </a:xfrm>
          <a:prstGeom prst="rect">
            <a:avLst/>
          </a:prstGeom>
        </p:spPr>
        <p:txBody>
          <a:bodyPr wrap="square">
            <a:spAutoFit/>
          </a:bodyPr>
          <a:lstStyle/>
          <a:p>
            <a:r>
              <a:rPr lang="en-US" dirty="0">
                <a:solidFill>
                  <a:schemeClr val="bg1"/>
                </a:solidFill>
              </a:rPr>
              <a:t>https://www.nsba.org</a:t>
            </a:r>
          </a:p>
          <a:p>
            <a:endParaRPr lang="en-US" dirty="0">
              <a:solidFill>
                <a:schemeClr val="bg1"/>
              </a:solidFill>
            </a:endParaRPr>
          </a:p>
        </p:txBody>
      </p:sp>
      <p:pic>
        <p:nvPicPr>
          <p:cNvPr id="4" name="Picture 3"/>
          <p:cNvPicPr>
            <a:picLocks noChangeAspect="1"/>
          </p:cNvPicPr>
          <p:nvPr/>
        </p:nvPicPr>
        <p:blipFill>
          <a:blip r:embed="rId3"/>
          <a:stretch>
            <a:fillRect/>
          </a:stretch>
        </p:blipFill>
        <p:spPr>
          <a:xfrm>
            <a:off x="3886200" y="34047"/>
            <a:ext cx="5167342" cy="6628874"/>
          </a:xfrm>
          <a:prstGeom prst="rect">
            <a:avLst/>
          </a:prstGeom>
        </p:spPr>
      </p:pic>
    </p:spTree>
    <p:extLst>
      <p:ext uri="{BB962C8B-B14F-4D97-AF65-F5344CB8AC3E}">
        <p14:creationId xmlns:p14="http://schemas.microsoft.com/office/powerpoint/2010/main" val="3155409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87623375"/>
              </p:ext>
            </p:extLst>
          </p:nvPr>
        </p:nvGraphicFramePr>
        <p:xfrm>
          <a:off x="457200" y="1219200"/>
          <a:ext cx="8229600" cy="441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629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693" y="381000"/>
            <a:ext cx="8609497" cy="994172"/>
          </a:xfrm>
        </p:spPr>
        <p:txBody>
          <a:bodyPr>
            <a:normAutofit fontScale="90000"/>
          </a:bodyPr>
          <a:lstStyle/>
          <a:p>
            <a:pPr algn="ctr"/>
            <a:br>
              <a:rPr lang="en-US" b="1" i="1" dirty="0"/>
            </a:br>
            <a:r>
              <a:rPr lang="en-US" dirty="0"/>
              <a:t>Supreme Court Charts</a:t>
            </a:r>
            <a:endParaRPr lang="en-US" b="1" dirty="0"/>
          </a:p>
        </p:txBody>
      </p:sp>
      <p:sp>
        <p:nvSpPr>
          <p:cNvPr id="4" name="Title 3"/>
          <p:cNvSpPr txBox="1">
            <a:spLocks/>
          </p:cNvSpPr>
          <p:nvPr/>
        </p:nvSpPr>
        <p:spPr bwMode="auto">
          <a:xfrm>
            <a:off x="533400" y="4191000"/>
            <a:ext cx="8402790" cy="2114550"/>
          </a:xfrm>
          <a:prstGeom prst="rect">
            <a:avLst/>
          </a:prstGeom>
          <a:solidFill>
            <a:schemeClr val="bg1"/>
          </a:solid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i="0" normalizeH="0">
                <a:solidFill>
                  <a:schemeClr val="accent1"/>
                </a:solidFill>
                <a:latin typeface="Gill Sans"/>
                <a:ea typeface="ヒラギノ角ゴ Pro W3" pitchFamily="-123" charset="-128"/>
                <a:cs typeface="ヒラギノ角ゴ Pro W3" pitchFamily="-123" charset="-128"/>
              </a:defRPr>
            </a:lvl1pPr>
            <a:lvl2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2pPr>
            <a:lvl3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3pPr>
            <a:lvl4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4pPr>
            <a:lvl5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5pPr>
            <a:lvl6pPr marL="457200" algn="l" rtl="0" fontAlgn="base">
              <a:spcBef>
                <a:spcPct val="0"/>
              </a:spcBef>
              <a:spcAft>
                <a:spcPct val="0"/>
              </a:spcAft>
              <a:defRPr sz="3900" b="1">
                <a:solidFill>
                  <a:schemeClr val="tx2"/>
                </a:solidFill>
                <a:latin typeface="Arial" pitchFamily="-123" charset="0"/>
              </a:defRPr>
            </a:lvl6pPr>
            <a:lvl7pPr marL="914400" algn="l" rtl="0" fontAlgn="base">
              <a:spcBef>
                <a:spcPct val="0"/>
              </a:spcBef>
              <a:spcAft>
                <a:spcPct val="0"/>
              </a:spcAft>
              <a:defRPr sz="3900" b="1">
                <a:solidFill>
                  <a:schemeClr val="tx2"/>
                </a:solidFill>
                <a:latin typeface="Arial" pitchFamily="-123" charset="0"/>
              </a:defRPr>
            </a:lvl7pPr>
            <a:lvl8pPr marL="1371600" algn="l" rtl="0" fontAlgn="base">
              <a:spcBef>
                <a:spcPct val="0"/>
              </a:spcBef>
              <a:spcAft>
                <a:spcPct val="0"/>
              </a:spcAft>
              <a:defRPr sz="3900" b="1">
                <a:solidFill>
                  <a:schemeClr val="tx2"/>
                </a:solidFill>
                <a:latin typeface="Arial" pitchFamily="-123" charset="0"/>
              </a:defRPr>
            </a:lvl8pPr>
            <a:lvl9pPr marL="1828800" algn="l" rtl="0" fontAlgn="base">
              <a:spcBef>
                <a:spcPct val="0"/>
              </a:spcBef>
              <a:spcAft>
                <a:spcPct val="0"/>
              </a:spcAft>
              <a:defRPr sz="3900" b="1">
                <a:solidFill>
                  <a:schemeClr val="tx2"/>
                </a:solidFill>
                <a:latin typeface="Arial" pitchFamily="-12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Gill Sans"/>
                <a:ea typeface="ヒラギノ角ゴ Pro W3" pitchFamily="-123" charset="-128"/>
                <a:hlinkClick r:id="rId3"/>
              </a:rPr>
              <a:t>https://www.nsba.org/us-supreme-court-docket</a:t>
            </a:r>
            <a:endParaRPr kumimoji="0" lang="en-US" sz="3200" b="1" i="0" u="none" strike="noStrike" kern="0" cap="none" spc="0" normalizeH="0" baseline="0" noProof="0" dirty="0">
              <a:ln>
                <a:noFill/>
              </a:ln>
              <a:solidFill>
                <a:prstClr val="white"/>
              </a:solidFill>
              <a:effectLst/>
              <a:uLnTx/>
              <a:uFillTx/>
              <a:latin typeface="Gill Sans"/>
              <a:ea typeface="ヒラギノ角ゴ Pro W3" pitchFamily="-123"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Gill Sans"/>
                <a:ea typeface="ヒラギノ角ゴ Pro W3" pitchFamily="-123" charset="-128"/>
                <a:hlinkClick r:id="rId4"/>
              </a:rPr>
              <a:t>https://www.nsba.org/abbreviated-us-supreme-chart</a:t>
            </a:r>
            <a:endParaRPr kumimoji="0" lang="en-US" sz="3200" b="1" i="0" u="none" strike="noStrike" kern="0" cap="none" spc="0" normalizeH="0" baseline="0" noProof="0" dirty="0">
              <a:ln>
                <a:noFill/>
              </a:ln>
              <a:solidFill>
                <a:prstClr val="white"/>
              </a:solidFill>
              <a:effectLst/>
              <a:uLnTx/>
              <a:uFillTx/>
              <a:latin typeface="Gill Sans"/>
              <a:ea typeface="ヒラギノ角ゴ Pro W3" pitchFamily="-123" charset="-128"/>
            </a:endParaRPr>
          </a:p>
        </p:txBody>
      </p:sp>
      <p:sp>
        <p:nvSpPr>
          <p:cNvPr id="3" name="TextBox 2"/>
          <p:cNvSpPr txBox="1"/>
          <p:nvPr/>
        </p:nvSpPr>
        <p:spPr>
          <a:xfrm>
            <a:off x="2362200" y="124342"/>
            <a:ext cx="4419600" cy="553998"/>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charset="0"/>
                <a:ea typeface="ヒラギノ角ゴ Pro W3" charset="-128"/>
              </a:rPr>
              <a:t>NSBA/COSA Resource</a:t>
            </a:r>
          </a:p>
        </p:txBody>
      </p:sp>
      <p:pic>
        <p:nvPicPr>
          <p:cNvPr id="8" name="Picture 7"/>
          <p:cNvPicPr>
            <a:picLocks noChangeAspect="1"/>
          </p:cNvPicPr>
          <p:nvPr/>
        </p:nvPicPr>
        <p:blipFill>
          <a:blip r:embed="rId5"/>
          <a:stretch>
            <a:fillRect/>
          </a:stretch>
        </p:blipFill>
        <p:spPr>
          <a:xfrm>
            <a:off x="528536" y="1438297"/>
            <a:ext cx="8402790" cy="2689578"/>
          </a:xfrm>
          <a:prstGeom prst="rect">
            <a:avLst/>
          </a:prstGeom>
        </p:spPr>
      </p:pic>
    </p:spTree>
    <p:extLst>
      <p:ext uri="{BB962C8B-B14F-4D97-AF65-F5344CB8AC3E}">
        <p14:creationId xmlns:p14="http://schemas.microsoft.com/office/powerpoint/2010/main" val="114433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609600"/>
          </a:xfrm>
        </p:spPr>
        <p:txBody>
          <a:bodyPr/>
          <a:lstStyle/>
          <a:p>
            <a:r>
              <a:rPr lang="en-US" sz="3200" i="1" dirty="0"/>
              <a:t>Fry v. Napoleon Comm. Sch</a:t>
            </a:r>
            <a:r>
              <a:rPr lang="en-US" sz="3200" dirty="0"/>
              <a:t>., 137 S.Ct. 743 (2017)</a:t>
            </a:r>
          </a:p>
        </p:txBody>
      </p:sp>
      <p:sp>
        <p:nvSpPr>
          <p:cNvPr id="3" name="Content Placeholder 2"/>
          <p:cNvSpPr>
            <a:spLocks noGrp="1"/>
          </p:cNvSpPr>
          <p:nvPr>
            <p:ph idx="1"/>
          </p:nvPr>
        </p:nvSpPr>
        <p:spPr>
          <a:xfrm>
            <a:off x="76200" y="1295400"/>
            <a:ext cx="8915400" cy="4411662"/>
          </a:xfrm>
        </p:spPr>
        <p:txBody>
          <a:bodyPr/>
          <a:lstStyle/>
          <a:p>
            <a:pPr marL="0" indent="0">
              <a:buNone/>
            </a:pPr>
            <a:r>
              <a:rPr lang="en-US" b="1" dirty="0"/>
              <a:t>NSBA amicus brief highlights:</a:t>
            </a:r>
          </a:p>
          <a:p>
            <a:pPr>
              <a:buFont typeface="Wingdings" panose="05000000000000000000" pitchFamily="2" charset="2"/>
              <a:buChar char="§"/>
            </a:pPr>
            <a:r>
              <a:rPr lang="en-US" dirty="0"/>
              <a:t>IDEA’s long-standing exhaustion requirement must be interpreted in the context of its collaborative framework --  A direct route to litigation undermines the IDEA’s collaborative process for resolving special education disputes. </a:t>
            </a:r>
          </a:p>
          <a:p>
            <a:pPr>
              <a:buFont typeface="Wingdings" panose="05000000000000000000" pitchFamily="2" charset="2"/>
              <a:buChar char="§"/>
            </a:pPr>
            <a:r>
              <a:rPr lang="en-US" dirty="0"/>
              <a:t>Weakening IDEA’s </a:t>
            </a:r>
          </a:p>
          <a:p>
            <a:pPr marL="0" indent="0">
              <a:buNone/>
            </a:pPr>
            <a:r>
              <a:rPr lang="en-US" dirty="0"/>
              <a:t>exhaustion requirement </a:t>
            </a:r>
          </a:p>
          <a:p>
            <a:pPr marL="0" indent="0">
              <a:buNone/>
            </a:pPr>
            <a:r>
              <a:rPr lang="en-US" dirty="0"/>
              <a:t>would undermine the </a:t>
            </a:r>
          </a:p>
          <a:p>
            <a:pPr marL="0" indent="0">
              <a:buNone/>
            </a:pPr>
            <a:r>
              <a:rPr lang="en-US" dirty="0"/>
              <a:t>collaborative framework.</a:t>
            </a:r>
          </a:p>
        </p:txBody>
      </p:sp>
      <p:pic>
        <p:nvPicPr>
          <p:cNvPr id="4" name="Picture 3"/>
          <p:cNvPicPr>
            <a:picLocks noChangeAspect="1"/>
          </p:cNvPicPr>
          <p:nvPr/>
        </p:nvPicPr>
        <p:blipFill>
          <a:blip r:embed="rId3"/>
          <a:stretch>
            <a:fillRect/>
          </a:stretch>
        </p:blipFill>
        <p:spPr>
          <a:xfrm>
            <a:off x="4836236" y="4419600"/>
            <a:ext cx="4188315" cy="2359356"/>
          </a:xfrm>
          <a:prstGeom prst="rect">
            <a:avLst/>
          </a:prstGeom>
          <a:ln>
            <a:solidFill>
              <a:schemeClr val="tx1"/>
            </a:solidFill>
          </a:ln>
        </p:spPr>
      </p:pic>
    </p:spTree>
    <p:extLst>
      <p:ext uri="{BB962C8B-B14F-4D97-AF65-F5344CB8AC3E}">
        <p14:creationId xmlns:p14="http://schemas.microsoft.com/office/powerpoint/2010/main" val="3849958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TextBox 9"/>
          <p:cNvSpPr txBox="1"/>
          <p:nvPr/>
        </p:nvSpPr>
        <p:spPr>
          <a:xfrm>
            <a:off x="838200" y="5867400"/>
            <a:ext cx="7575911" cy="52322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80"/>
                </a:solidFill>
                <a:effectLst/>
                <a:uLnTx/>
                <a:uFillTx/>
                <a:latin typeface="Gill Sans MT"/>
                <a:ea typeface="ヒラギノ角ゴ Pro W3" charset="-128"/>
              </a:rPr>
              <a:t>https://www.nsba.org/transgender-litigation-chart</a:t>
            </a:r>
          </a:p>
        </p:txBody>
      </p:sp>
      <p:sp>
        <p:nvSpPr>
          <p:cNvPr id="2" name="TextBox 1"/>
          <p:cNvSpPr txBox="1"/>
          <p:nvPr/>
        </p:nvSpPr>
        <p:spPr>
          <a:xfrm>
            <a:off x="1447800" y="762000"/>
            <a:ext cx="655320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charset="0"/>
                <a:ea typeface="ヒラギノ角ゴ Pro W3" charset="-128"/>
              </a:rPr>
              <a:t>Transgender Student Litigation Chart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charset="0"/>
                <a:ea typeface="ヒラギノ角ゴ Pro W3" charset="-128"/>
              </a:rPr>
              <a:t>Available to COSA Members</a:t>
            </a:r>
          </a:p>
        </p:txBody>
      </p:sp>
      <p:sp>
        <p:nvSpPr>
          <p:cNvPr id="5" name="TextBox 4"/>
          <p:cNvSpPr txBox="1"/>
          <p:nvPr/>
        </p:nvSpPr>
        <p:spPr>
          <a:xfrm>
            <a:off x="2362200" y="124342"/>
            <a:ext cx="4419600" cy="553998"/>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charset="0"/>
                <a:ea typeface="ヒラギノ角ゴ Pro W3" charset="-128"/>
              </a:rPr>
              <a:t>NSBA/COSA Resource</a:t>
            </a:r>
          </a:p>
        </p:txBody>
      </p:sp>
      <p:pic>
        <p:nvPicPr>
          <p:cNvPr id="3" name="Picture 2"/>
          <p:cNvPicPr>
            <a:picLocks noChangeAspect="1"/>
          </p:cNvPicPr>
          <p:nvPr/>
        </p:nvPicPr>
        <p:blipFill>
          <a:blip r:embed="rId3"/>
          <a:stretch>
            <a:fillRect/>
          </a:stretch>
        </p:blipFill>
        <p:spPr>
          <a:xfrm>
            <a:off x="516092" y="1855059"/>
            <a:ext cx="8416616" cy="3673340"/>
          </a:xfrm>
          <a:prstGeom prst="rect">
            <a:avLst/>
          </a:prstGeom>
        </p:spPr>
      </p:pic>
    </p:spTree>
    <p:extLst>
      <p:ext uri="{BB962C8B-B14F-4D97-AF65-F5344CB8AC3E}">
        <p14:creationId xmlns:p14="http://schemas.microsoft.com/office/powerpoint/2010/main" val="2323319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and through our State Associations, to advocate for equity and excellence in public education through school board leadership.</a:t>
            </a:r>
            <a:br>
              <a:rPr lang="en-US" dirty="0"/>
            </a:br>
            <a:br>
              <a:rPr lang="en-US" dirty="0"/>
            </a:br>
            <a:endParaRPr lang="en-US" dirty="0"/>
          </a:p>
        </p:txBody>
      </p:sp>
    </p:spTree>
    <p:extLst>
      <p:ext uri="{BB962C8B-B14F-4D97-AF65-F5344CB8AC3E}">
        <p14:creationId xmlns:p14="http://schemas.microsoft.com/office/powerpoint/2010/main" val="357855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534400" cy="1295400"/>
          </a:xfrm>
        </p:spPr>
        <p:txBody>
          <a:bodyPr/>
          <a:lstStyle/>
          <a:p>
            <a:r>
              <a:rPr lang="en-US" sz="3200" i="1" dirty="0"/>
              <a:t>Fry v. Napoleon Comm. Sch</a:t>
            </a:r>
            <a:r>
              <a:rPr lang="en-US" sz="3200" dirty="0"/>
              <a:t>., 137 S.Ct. 743 (2017)</a:t>
            </a:r>
          </a:p>
        </p:txBody>
      </p:sp>
      <p:sp>
        <p:nvSpPr>
          <p:cNvPr id="3" name="Content Placeholder 2"/>
          <p:cNvSpPr>
            <a:spLocks noGrp="1"/>
          </p:cNvSpPr>
          <p:nvPr>
            <p:ph idx="1"/>
          </p:nvPr>
        </p:nvSpPr>
        <p:spPr>
          <a:xfrm>
            <a:off x="152400" y="990600"/>
            <a:ext cx="8915400" cy="4411662"/>
          </a:xfrm>
        </p:spPr>
        <p:txBody>
          <a:bodyPr/>
          <a:lstStyle/>
          <a:p>
            <a:pPr marL="0" indent="0">
              <a:buNone/>
            </a:pPr>
            <a:r>
              <a:rPr lang="en-US" sz="3200" b="1" dirty="0"/>
              <a:t>The court reversed 8-0, in an opinion by Justice Kagan on February 22, 2017, holding:</a:t>
            </a:r>
            <a:endParaRPr lang="en-US" b="1" dirty="0"/>
          </a:p>
          <a:p>
            <a:r>
              <a:rPr lang="en-US" dirty="0"/>
              <a:t>(1) Exhaustion under IDEA is unnecessary when “gravamen” of suit is something other than  denial of FAPE, as relief for denial of FAPE is the only relief IDEA makes available;</a:t>
            </a:r>
          </a:p>
          <a:p>
            <a:r>
              <a:rPr lang="en-US" dirty="0"/>
              <a:t>(2) Case remanded to determine whether the gravamen of complaint-- which alleges only disability-based discrimination without reference to adequacy of special-education services -- seeks relief for denial of a FAPE.</a:t>
            </a:r>
          </a:p>
        </p:txBody>
      </p:sp>
    </p:spTree>
    <p:extLst>
      <p:ext uri="{BB962C8B-B14F-4D97-AF65-F5344CB8AC3E}">
        <p14:creationId xmlns:p14="http://schemas.microsoft.com/office/powerpoint/2010/main" val="108813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1505"/>
            <a:ext cx="8534400" cy="715962"/>
          </a:xfrm>
        </p:spPr>
        <p:txBody>
          <a:bodyPr/>
          <a:lstStyle/>
          <a:p>
            <a:r>
              <a:rPr lang="en-US" sz="3200" i="1" dirty="0"/>
              <a:t>Fry v. Napoleon Comm. Sch</a:t>
            </a:r>
            <a:r>
              <a:rPr lang="en-US" sz="3200" dirty="0"/>
              <a:t>., 137 S.Ct. 743 (2017)</a:t>
            </a:r>
          </a:p>
        </p:txBody>
      </p:sp>
      <p:sp>
        <p:nvSpPr>
          <p:cNvPr id="3" name="Content Placeholder 2"/>
          <p:cNvSpPr>
            <a:spLocks noGrp="1"/>
          </p:cNvSpPr>
          <p:nvPr>
            <p:ph idx="1"/>
          </p:nvPr>
        </p:nvSpPr>
        <p:spPr>
          <a:xfrm>
            <a:off x="457200" y="914400"/>
            <a:ext cx="8534400" cy="4411662"/>
          </a:xfrm>
        </p:spPr>
        <p:txBody>
          <a:bodyPr/>
          <a:lstStyle/>
          <a:p>
            <a:pPr marL="0" indent="0">
              <a:buNone/>
            </a:pPr>
            <a:r>
              <a:rPr lang="en-US" b="1" dirty="0"/>
              <a:t>SCOTUS Noted:</a:t>
            </a:r>
          </a:p>
          <a:p>
            <a:r>
              <a:rPr lang="en-US" dirty="0"/>
              <a:t>Plaintiff must first use the IDEA’s administrative proceedings only if she contends that she has been denied FAPE. </a:t>
            </a:r>
          </a:p>
          <a:p>
            <a:r>
              <a:rPr lang="en-US" dirty="0"/>
              <a:t>A hearing officer is limited in relief awarded in an IDEA proceeding.</a:t>
            </a:r>
          </a:p>
          <a:p>
            <a:r>
              <a:rPr lang="en-US" dirty="0"/>
              <a:t>If a plaintiff must begin with the IDEA proceedings only when she is alleging that she has been denied a FAPE, the court continued, how are courts supposed to decide when the plaintiff is seeking relief for the denial of a FAPE and when she is not? </a:t>
            </a:r>
          </a:p>
        </p:txBody>
      </p:sp>
    </p:spTree>
    <p:extLst>
      <p:ext uri="{BB962C8B-B14F-4D97-AF65-F5344CB8AC3E}">
        <p14:creationId xmlns:p14="http://schemas.microsoft.com/office/powerpoint/2010/main" val="260447046"/>
      </p:ext>
    </p:extLst>
  </p:cSld>
  <p:clrMapOvr>
    <a:masterClrMapping/>
  </p:clrMapOvr>
</p:sld>
</file>

<file path=ppt/theme/theme1.xml><?xml version="1.0" encoding="utf-8"?>
<a:theme xmlns:a="http://schemas.openxmlformats.org/drawingml/2006/main" name="Network">
  <a:themeElements>
    <a:clrScheme name="New NBSA Color Scheme">
      <a:dk1>
        <a:srgbClr val="303030"/>
      </a:dk1>
      <a:lt1>
        <a:sysClr val="window" lastClr="FFFFFF"/>
      </a:lt1>
      <a:dk2>
        <a:srgbClr val="343434"/>
      </a:dk2>
      <a:lt2>
        <a:srgbClr val="F8F8F8"/>
      </a:lt2>
      <a:accent1>
        <a:srgbClr val="C00000"/>
      </a:accent1>
      <a:accent2>
        <a:srgbClr val="000080"/>
      </a:accent2>
      <a:accent3>
        <a:srgbClr val="004080"/>
      </a:accent3>
      <a:accent4>
        <a:srgbClr val="808080"/>
      </a:accent4>
      <a:accent5>
        <a:srgbClr val="C00000"/>
      </a:accent5>
      <a:accent6>
        <a:srgbClr val="17365D"/>
      </a:accent6>
      <a:hlink>
        <a:srgbClr val="1155A3"/>
      </a:hlink>
      <a:folHlink>
        <a:srgbClr val="4C4C4C"/>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23" charset="0"/>
            <a:ea typeface="ヒラギノ角ゴ Pro W3" pitchFamily="-123" charset="-128"/>
            <a:cs typeface="ヒラギノ角ゴ Pro W3" pitchFamily="-12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23" charset="0"/>
            <a:ea typeface="ヒラギノ角ゴ Pro W3" pitchFamily="-123" charset="-128"/>
            <a:cs typeface="ヒラギノ角ゴ Pro W3" pitchFamily="-123" charset="-12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4406</TotalTime>
  <Words>8856</Words>
  <Application>Microsoft Office PowerPoint</Application>
  <PresentationFormat>On-screen Show (4:3)</PresentationFormat>
  <Paragraphs>585</Paragraphs>
  <Slides>71</Slides>
  <Notes>67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ＭＳ Ｐゴシック</vt:lpstr>
      <vt:lpstr>Arial</vt:lpstr>
      <vt:lpstr>Arial Black</vt:lpstr>
      <vt:lpstr>Calibri</vt:lpstr>
      <vt:lpstr>Gill Sans</vt:lpstr>
      <vt:lpstr>Gill Sans MT</vt:lpstr>
      <vt:lpstr>MV Boli</vt:lpstr>
      <vt:lpstr>Wingdings</vt:lpstr>
      <vt:lpstr>ヒラギノ角ゴ Pro W3</vt:lpstr>
      <vt:lpstr>Network</vt:lpstr>
      <vt:lpstr>Highlights from the NSBA Legal Advocacy Update</vt:lpstr>
      <vt:lpstr>PowerPoint Presentation</vt:lpstr>
      <vt:lpstr>PowerPoint Presentation</vt:lpstr>
      <vt:lpstr>October 2016 Term:  Key Cases for Public Schools</vt:lpstr>
      <vt:lpstr>Two Special Education Cases In One Year</vt:lpstr>
      <vt:lpstr>Are you exhausted yet? </vt:lpstr>
      <vt:lpstr>Fry v. Napoleon Comm. Sch., 137 S.Ct. 743 (2017)</vt:lpstr>
      <vt:lpstr>Fry v. Napoleon Comm. Sch., 137 S.Ct. 743 (2017)</vt:lpstr>
      <vt:lpstr>Fry v. Napoleon Comm. Sch., 137 S.Ct. 743 (2017)</vt:lpstr>
      <vt:lpstr>Fry v. Napoleon Comm. Sch., 137 S.Ct. 743 (2017)</vt:lpstr>
      <vt:lpstr>Fry v. Napoleon Community Schools, 137 S.Ct. 743 (2017)</vt:lpstr>
      <vt:lpstr>Fry v. Napoleon Community Schools, 137 S.Ct. 743 (2017)</vt:lpstr>
      <vt:lpstr>Some Benefit…  or Some Benefit? </vt:lpstr>
      <vt:lpstr>Endrew F. v. Douglas Cnty. Dist. Re-1, 137 S.Ct. 988 (2017)</vt:lpstr>
      <vt:lpstr>PowerPoint Presentation</vt:lpstr>
      <vt:lpstr>Endrew F. v. Douglas Cnty. Dist. Re-1, 137 S.Ct. 988 (2017)</vt:lpstr>
      <vt:lpstr>Endrew F. v. Douglas Cnty. Dist. Re-1, 137 S.Ct. 988 (2017)</vt:lpstr>
      <vt:lpstr> Endrew F. v. Douglas Cnty. Dist. Re-1, 137 S.Ct. 988 (2017)</vt:lpstr>
      <vt:lpstr>Endrew F. v. Douglas Cnty. Dist. Re-1, 137 S.Ct. 988 (2017)  - THOUGHTS ON IMPLEMENTATION</vt:lpstr>
      <vt:lpstr>Endrew F. v. Douglas Cnty. Dist. Re-1, 137 S.Ct. 988 (2017)  - THOUGHTS ON IMPLEMENTATION</vt:lpstr>
      <vt:lpstr>PowerPoint Presentation</vt:lpstr>
      <vt:lpstr>“A little case about tire scraps and playgrounds…”</vt:lpstr>
      <vt:lpstr>Trinity Lutheran Church of Columbia, Inc. v. Comer, 137 S.Ct. 2012 (2017)</vt:lpstr>
      <vt:lpstr>Trinity Lutheran Church of Columbia, Inc. v. Comer, cont’d</vt:lpstr>
      <vt:lpstr>Trinity Lutheran and public schools</vt:lpstr>
      <vt:lpstr>Trinity Lutheran Church of Columbia, Inc. v. Comer, HOLDING</vt:lpstr>
      <vt:lpstr>Trinity Lutheran Church of Columbia, Inc. v. Comer, HOLDING cont’d</vt:lpstr>
      <vt:lpstr>Trinity Lutheran Church of Columbia, Inc. v. Comer, HOLDING cont’d</vt:lpstr>
      <vt:lpstr>Trinity Lutheran Church of Columbia, Inc. v. Comer, HOLDING cont’d</vt:lpstr>
      <vt:lpstr>PowerPoint Presentation</vt:lpstr>
      <vt:lpstr>School Choice Cases Petitions Granted and Remanded post-Trinity Lutheran</vt:lpstr>
      <vt:lpstr>School Choice Cases Petitions Granted and Remanded post-Trinity Lutheran</vt:lpstr>
      <vt:lpstr>School Choice Cases Petitions Granted and Remanded post-Trinity Lutheran</vt:lpstr>
      <vt:lpstr>G.G. v. Gloucester Cty. Sch. Bd.</vt:lpstr>
      <vt:lpstr>PowerPoint Presentation</vt:lpstr>
      <vt:lpstr>Hively v. Ivy Tech. Community College of Indiana, 853 F.3d 339 (7th Cir. 2017)</vt:lpstr>
      <vt:lpstr>Hively v. Ivy Tech. Community College of Indiana, 853 F.3d 339 (7th Cir. 2017)</vt:lpstr>
      <vt:lpstr>Whitaker v. Kenosha Unif.  Sch. Dist. No. 1, 858 F.3d 1034 (7th Cir. 2017)</vt:lpstr>
      <vt:lpstr>Whitaker v. Kenosha Unif.  Sch. Dist. No. 1, 858 F.3d 1034 (7th Cir. 2017)</vt:lpstr>
      <vt:lpstr>Whitaker v. Kenosha Unif.  Sch. Dist. No. 1, 858 F.3d 1034 (7th Cir. 2017)</vt:lpstr>
      <vt:lpstr>Whitaker v. Kenosha Unif.  Sch. Dist. No. 1, 858 F.3d 1034 (7th Cir. 2017)</vt:lpstr>
      <vt:lpstr>Whitaker v. Kenosha Unif.  Sch. Dist. No. 1, 858 F.3d 1034 (7th Cir. 2017)</vt:lpstr>
      <vt:lpstr>Pollack v. Regional School Unit 75 et al., CITATION, No. 2:13-cv-109-NT (D. Maine April 28, 2017)</vt:lpstr>
      <vt:lpstr>PowerPoint Presentation</vt:lpstr>
      <vt:lpstr>Civil Rights Enforcement in Schools – Obama Administration</vt:lpstr>
      <vt:lpstr>PowerPoint Presentation</vt:lpstr>
      <vt:lpstr>Civil Rights Enforcement in Schools – Trump Administration</vt:lpstr>
      <vt:lpstr>OCR Instructions to the Field re Complaints Involving Transgender Students -- June 6 2017</vt:lpstr>
      <vt:lpstr>OCR Instructions to the Field re: Scope of Complaints, released via media June 15, 2017</vt:lpstr>
      <vt:lpstr>PowerPoint Presentation</vt:lpstr>
      <vt:lpstr>Executive Orders on Regulatory Reform</vt:lpstr>
      <vt:lpstr>ED Notice Requesting Identification of Regulations for Review</vt:lpstr>
      <vt:lpstr>Meeting with the Secretary of Education…</vt:lpstr>
      <vt:lpstr>  NSBA’s 3 minutes…</vt:lpstr>
      <vt:lpstr>PowerPoint Presentation</vt:lpstr>
      <vt:lpstr>PowerPoint Presentation</vt:lpstr>
      <vt:lpstr>PowerPoint Presentation</vt:lpstr>
      <vt:lpstr>Plyler, sanctuary school districts, ICE and serving undocumented students.</vt:lpstr>
      <vt:lpstr>Jan. Executive Order:  Enhancing Public Safety in the Interior of the United States</vt:lpstr>
      <vt:lpstr>What is a sanctuary school district? </vt:lpstr>
      <vt:lpstr>How real is the potential for loss of federal funds? </vt:lpstr>
      <vt:lpstr>April 25, 2017, Federal court ruling on EO…</vt:lpstr>
      <vt:lpstr>July 25, 2017 – New Conditions on Edward Byrne Memorial Justice Assistance Grants</vt:lpstr>
      <vt:lpstr>Sanctuary vs. Plyler</vt:lpstr>
      <vt:lpstr>What if ICE comes to my school district?</vt:lpstr>
      <vt:lpstr>Basics for Schools</vt:lpstr>
      <vt:lpstr>PowerPoint Presentation</vt:lpstr>
      <vt:lpstr>PowerPoint Presentation</vt:lpstr>
      <vt:lpstr> Supreme Court Charts</vt:lpstr>
      <vt:lpstr>PowerPoint Presentation</vt:lpstr>
      <vt:lpstr>Working with and through our State Associations, to advocate for equity and excellence in public education through school board leadership.  </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Association MEMBERS</dc:title>
  <dc:creator>Lenovo User</dc:creator>
  <cp:lastModifiedBy>Francisco Negron</cp:lastModifiedBy>
  <cp:revision>443</cp:revision>
  <cp:lastPrinted>2017-07-07T12:12:43Z</cp:lastPrinted>
  <dcterms:created xsi:type="dcterms:W3CDTF">2010-06-08T18:08:46Z</dcterms:created>
  <dcterms:modified xsi:type="dcterms:W3CDTF">2017-10-18T17:39:50Z</dcterms:modified>
</cp:coreProperties>
</file>